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B9D6435-D007-4BAD-A2B7-0C329B12EB75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US"/>
              <a:t>What is the problem with this?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DB13B54-263F-4451-94CC-FF5A4D8F53BC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US"/>
              <a:t>What is the problem with this?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8AE62F5-DC26-460E-8DC4-399D378C5137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US"/>
              <a:t>What is the problem with this?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2E115A4E-358C-4D84-BD97-93FF74A255A4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US"/>
              <a:t>What is the problem with this?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2D7F6D2-FBEC-4905-B1F5-31E138C272B6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r>
              <a:rPr lang="en-US"/>
              <a:t>What is the problem with this?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2EA8189-33F9-46E6-9CA0-2B498ED46FF3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7/15/13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34E6FD3-6A0B-4F84-BEA3-206C79A11AEC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7/15/13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F1651FB-3286-4882-AA2D-AB3862D8F6F2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Django Users and Registration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Requesting a page, with cookies</a:t>
            </a:r>
            <a:endParaRPr/>
          </a:p>
        </p:txBody>
      </p:sp>
      <p:pic>
        <p:nvPicPr>
          <p:cNvPr descr="" id="11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652480"/>
            <a:ext cx="2322720" cy="2322720"/>
          </a:xfrm>
          <a:prstGeom prst="rect">
            <a:avLst/>
          </a:prstGeom>
        </p:spPr>
      </p:pic>
      <p:pic>
        <p:nvPicPr>
          <p:cNvPr descr="" id="117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317000" y="2602080"/>
            <a:ext cx="1226880" cy="1901880"/>
          </a:xfrm>
          <a:prstGeom prst="rect">
            <a:avLst/>
          </a:prstGeom>
        </p:spPr>
      </p:pic>
      <p:sp>
        <p:nvSpPr>
          <p:cNvPr id="118" name="CustomShape 2"/>
          <p:cNvSpPr/>
          <p:nvPr/>
        </p:nvSpPr>
        <p:spPr>
          <a:xfrm>
            <a:off x="457200" y="4975560"/>
            <a:ext cx="19411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Your computer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6990480" y="4943160"/>
            <a:ext cx="194112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Facebook’s server</a:t>
            </a:r>
            <a:endParaRPr/>
          </a:p>
        </p:txBody>
      </p:sp>
      <p:sp>
        <p:nvSpPr>
          <p:cNvPr id="120" name="CustomShape 4"/>
          <p:cNvSpPr/>
          <p:nvPr/>
        </p:nvSpPr>
        <p:spPr>
          <a:xfrm>
            <a:off x="2780280" y="3575160"/>
            <a:ext cx="40860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21" name="CustomShape 5"/>
          <p:cNvSpPr/>
          <p:nvPr/>
        </p:nvSpPr>
        <p:spPr>
          <a:xfrm>
            <a:off x="2377440" y="3167280"/>
            <a:ext cx="475488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Submit login form to Facebook.com</a:t>
            </a:r>
            <a:endParaRPr/>
          </a:p>
        </p:txBody>
      </p:sp>
      <p:sp>
        <p:nvSpPr>
          <p:cNvPr id="122" name="CustomShape 6"/>
          <p:cNvSpPr/>
          <p:nvPr/>
        </p:nvSpPr>
        <p:spPr>
          <a:xfrm flipH="1">
            <a:off x="2931840" y="3920040"/>
            <a:ext cx="39348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23" name="CustomShape 7"/>
          <p:cNvSpPr/>
          <p:nvPr/>
        </p:nvSpPr>
        <p:spPr>
          <a:xfrm>
            <a:off x="2931840" y="3978360"/>
            <a:ext cx="39348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Here’s a cookie. username = leahalpert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Requesting a page, with cookies</a:t>
            </a:r>
            <a:endParaRPr/>
          </a:p>
        </p:txBody>
      </p:sp>
      <p:pic>
        <p:nvPicPr>
          <p:cNvPr descr="" id="12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652480"/>
            <a:ext cx="2322720" cy="2322720"/>
          </a:xfrm>
          <a:prstGeom prst="rect">
            <a:avLst/>
          </a:prstGeom>
        </p:spPr>
      </p:pic>
      <p:pic>
        <p:nvPicPr>
          <p:cNvPr descr="" id="12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317000" y="2602080"/>
            <a:ext cx="1226880" cy="1901880"/>
          </a:xfrm>
          <a:prstGeom prst="rect">
            <a:avLst/>
          </a:prstGeom>
        </p:spPr>
      </p:pic>
      <p:sp>
        <p:nvSpPr>
          <p:cNvPr id="127" name="CustomShape 2"/>
          <p:cNvSpPr/>
          <p:nvPr/>
        </p:nvSpPr>
        <p:spPr>
          <a:xfrm>
            <a:off x="457200" y="4975560"/>
            <a:ext cx="19411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Your computer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6990480" y="4943160"/>
            <a:ext cx="194112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Facebook’s server</a:t>
            </a:r>
            <a:endParaRPr/>
          </a:p>
        </p:txBody>
      </p:sp>
      <p:sp>
        <p:nvSpPr>
          <p:cNvPr id="129" name="CustomShape 4"/>
          <p:cNvSpPr/>
          <p:nvPr/>
        </p:nvSpPr>
        <p:spPr>
          <a:xfrm>
            <a:off x="2780280" y="3575160"/>
            <a:ext cx="40860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30" name="CustomShape 5"/>
          <p:cNvSpPr/>
          <p:nvPr/>
        </p:nvSpPr>
        <p:spPr>
          <a:xfrm>
            <a:off x="2286000" y="2793600"/>
            <a:ext cx="5212080" cy="912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Show me Facebook.com.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Here’s my cookie: username = leahalpert</a:t>
            </a:r>
            <a:endParaRPr/>
          </a:p>
        </p:txBody>
      </p:sp>
      <p:sp>
        <p:nvSpPr>
          <p:cNvPr id="131" name="CustomShape 6"/>
          <p:cNvSpPr/>
          <p:nvPr/>
        </p:nvSpPr>
        <p:spPr>
          <a:xfrm flipH="1">
            <a:off x="2780280" y="3920040"/>
            <a:ext cx="4086000" cy="309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32" name="CustomShape 7"/>
          <p:cNvSpPr/>
          <p:nvPr/>
        </p:nvSpPr>
        <p:spPr>
          <a:xfrm>
            <a:off x="2780280" y="3951360"/>
            <a:ext cx="408600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Here’s the HTML of your Facebook news feed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Cookies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Website needs to send these cookies back and forth on every request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Django can do this for you!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User database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Track what user is logged in on each computer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User Database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5947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Already has a class model.User</a:t>
            </a:r>
            <a:endParaRPr/>
          </a:p>
        </p:txBody>
      </p:sp>
      <p:sp>
        <p:nvSpPr>
          <p:cNvPr id="139" name="CustomShape 3"/>
          <p:cNvSpPr/>
          <p:nvPr/>
        </p:nvSpPr>
        <p:spPr>
          <a:xfrm>
            <a:off x="457200" y="2399040"/>
            <a:ext cx="3242520" cy="301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Fields: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username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firstname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lastname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email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password</a:t>
            </a:r>
            <a:endParaRPr/>
          </a:p>
        </p:txBody>
      </p:sp>
      <p:sp>
        <p:nvSpPr>
          <p:cNvPr id="140" name="CustomShape 4"/>
          <p:cNvSpPr/>
          <p:nvPr/>
        </p:nvSpPr>
        <p:spPr>
          <a:xfrm>
            <a:off x="4123080" y="2551320"/>
            <a:ext cx="4838040" cy="3014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Methods: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is_authenticated()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get_full_name()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set_password()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email_user()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See and add users</a:t>
            </a:r>
            <a:endParaRPr/>
          </a:p>
        </p:txBody>
      </p:sp>
      <p:pic>
        <p:nvPicPr>
          <p:cNvPr descr="" id="142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3240" y="1861200"/>
            <a:ext cx="7718040" cy="365796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Settings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INSTALLED_APPS = (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‘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blog’,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…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‘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django.contrib.sessions’,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‘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django.contrib.auth’,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…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Track what user is logged in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Let users log in and out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Know which user is logged in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Login form</a:t>
            </a:r>
            <a:endParaRPr/>
          </a:p>
        </p:txBody>
      </p:sp>
      <p:pic>
        <p:nvPicPr>
          <p:cNvPr descr="" id="14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035520" y="2056680"/>
            <a:ext cx="3009600" cy="1587240"/>
          </a:xfrm>
          <a:prstGeom prst="rect">
            <a:avLst/>
          </a:prstGeom>
        </p:spPr>
      </p:pic>
      <p:sp>
        <p:nvSpPr>
          <p:cNvPr id="149" name="CustomShape 2"/>
          <p:cNvSpPr/>
          <p:nvPr/>
        </p:nvSpPr>
        <p:spPr>
          <a:xfrm>
            <a:off x="534240" y="4323240"/>
            <a:ext cx="7996680" cy="1552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class LoginForm(forms.Form):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username = forms.CharField()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password = forms.CharField(widget=forms.PasswordInput)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308640" y="2501280"/>
            <a:ext cx="2361960" cy="220932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User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441360" y="1877400"/>
            <a:ext cx="327636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Template</a:t>
            </a:r>
            <a:endParaRPr/>
          </a:p>
        </p:txBody>
      </p:sp>
      <p:sp>
        <p:nvSpPr>
          <p:cNvPr id="152" name="CustomShape 3"/>
          <p:cNvSpPr/>
          <p:nvPr/>
        </p:nvSpPr>
        <p:spPr>
          <a:xfrm>
            <a:off x="4098960" y="2701080"/>
            <a:ext cx="1752120" cy="1828440"/>
          </a:xfrm>
          <a:prstGeom prst="rect">
            <a:avLst/>
          </a:prstGeom>
          <a:gradFill>
            <a:gsLst>
              <a:gs pos="0">
                <a:srgbClr val="f1eaf8"/>
              </a:gs>
              <a:gs pos="50000">
                <a:srgbClr val="c8b3e9"/>
              </a:gs>
              <a:gs pos="100000">
                <a:srgbClr val="f1eaf8"/>
              </a:gs>
            </a:gsLst>
            <a:lin ang="16200000"/>
          </a:gradFill>
          <a:ln w="3240">
            <a:solidFill>
              <a:srgbClr val="000000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Get data from form and put it in the database</a:t>
            </a:r>
            <a:endParaRPr/>
          </a:p>
        </p:txBody>
      </p:sp>
      <p:sp>
        <p:nvSpPr>
          <p:cNvPr id="153" name="CustomShape 4"/>
          <p:cNvSpPr/>
          <p:nvPr/>
        </p:nvSpPr>
        <p:spPr>
          <a:xfrm flipH="1">
            <a:off x="3624480" y="3615480"/>
            <a:ext cx="473400" cy="32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4" name="CustomShape 5"/>
          <p:cNvSpPr/>
          <p:nvPr/>
        </p:nvSpPr>
        <p:spPr>
          <a:xfrm flipV="1" rot="10800000">
            <a:off x="5394600" y="3597120"/>
            <a:ext cx="456840" cy="86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5" name="CustomShape 6"/>
          <p:cNvSpPr/>
          <p:nvPr/>
        </p:nvSpPr>
        <p:spPr>
          <a:xfrm flipH="1">
            <a:off x="5850720" y="3415680"/>
            <a:ext cx="45684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56" name="CustomShape 7"/>
          <p:cNvSpPr/>
          <p:nvPr/>
        </p:nvSpPr>
        <p:spPr>
          <a:xfrm>
            <a:off x="6613560" y="1815480"/>
            <a:ext cx="182844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Models</a:t>
            </a:r>
            <a:endParaRPr/>
          </a:p>
        </p:txBody>
      </p:sp>
      <p:sp>
        <p:nvSpPr>
          <p:cNvPr id="157" name="CustomShape 8"/>
          <p:cNvSpPr/>
          <p:nvPr/>
        </p:nvSpPr>
        <p:spPr>
          <a:xfrm>
            <a:off x="4008240" y="2091600"/>
            <a:ext cx="167616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View</a:t>
            </a:r>
            <a:endParaRPr/>
          </a:p>
        </p:txBody>
      </p:sp>
      <p:sp>
        <p:nvSpPr>
          <p:cNvPr id="158" name="CustomShape 9"/>
          <p:cNvSpPr/>
          <p:nvPr/>
        </p:nvSpPr>
        <p:spPr>
          <a:xfrm flipV="1" rot="10800000">
            <a:off x="3168360" y="3368520"/>
            <a:ext cx="456840" cy="864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pic>
        <p:nvPicPr>
          <p:cNvPr descr="" id="159" name="Picture 17"/>
          <p:cNvPicPr/>
          <p:nvPr/>
        </p:nvPicPr>
        <p:blipFill>
          <a:blip r:embed="rId1"/>
          <a:stretch>
            <a:fillRect/>
          </a:stretch>
        </p:blipFill>
        <p:spPr>
          <a:xfrm>
            <a:off x="607320" y="2684880"/>
            <a:ext cx="3009600" cy="158724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Final Projects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Starting projects tomorrow!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Each group will meet with us after lecture tomorrow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Login form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578520" y="4500720"/>
            <a:ext cx="7996680" cy="1187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When submit is pressed, sends to view: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{username: leahalpert,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password: abc123}</a:t>
            </a:r>
            <a:endParaRPr/>
          </a:p>
        </p:txBody>
      </p:sp>
      <p:pic>
        <p:nvPicPr>
          <p:cNvPr descr="" id="162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2847960" y="2264400"/>
            <a:ext cx="2984040" cy="1536480"/>
          </a:xfrm>
          <a:prstGeom prst="rect">
            <a:avLst/>
          </a:prstGeom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View to handle login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1600200"/>
            <a:ext cx="8393760" cy="32212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def login_view(request):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uname = request.POST[‘username’]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pass = request.POST[‘password’]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user = authenticate(username=uname, password=pass)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if user is not None: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login(request, user)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logout(request)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8393760" cy="1713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def logout_view(request):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logout(request)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Access information about the current user in the views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def blog_list(request):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Request holds information that browser sent to server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Access information with request.user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request.user.username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request.user.email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Referencing the user in a template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{% if user.is_authenticated %}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&lt;h2&gt;Welcome, {{user.username}}!    &lt;/h2&gt;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{% else %}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&lt;h2&gt;Welcome. Please log in.&lt;/h2&gt;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{% endif %}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Today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Users in Django apps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Users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Keep track of each user’s data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Name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Shopping cart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Keep track of permissions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5760" y="27432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How websites keep track of users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Requesting a page</a:t>
            </a:r>
            <a:endParaRPr/>
          </a:p>
        </p:txBody>
      </p:sp>
      <p:pic>
        <p:nvPicPr>
          <p:cNvPr descr="" id="89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652480"/>
            <a:ext cx="2322720" cy="2322720"/>
          </a:xfrm>
          <a:prstGeom prst="rect">
            <a:avLst/>
          </a:prstGeom>
        </p:spPr>
      </p:pic>
      <p:pic>
        <p:nvPicPr>
          <p:cNvPr descr="" id="9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317000" y="2602080"/>
            <a:ext cx="1226880" cy="1901880"/>
          </a:xfrm>
          <a:prstGeom prst="rect">
            <a:avLst/>
          </a:prstGeom>
        </p:spPr>
      </p:pic>
      <p:sp>
        <p:nvSpPr>
          <p:cNvPr id="91" name="CustomShape 2"/>
          <p:cNvSpPr/>
          <p:nvPr/>
        </p:nvSpPr>
        <p:spPr>
          <a:xfrm>
            <a:off x="457200" y="4975560"/>
            <a:ext cx="19411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Your computer</a:t>
            </a: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6990480" y="4943160"/>
            <a:ext cx="194112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Facebook’s server</a:t>
            </a:r>
            <a:endParaRPr/>
          </a:p>
        </p:txBody>
      </p:sp>
      <p:sp>
        <p:nvSpPr>
          <p:cNvPr id="93" name="CustomShape 4"/>
          <p:cNvSpPr/>
          <p:nvPr/>
        </p:nvSpPr>
        <p:spPr>
          <a:xfrm>
            <a:off x="2780280" y="3575160"/>
            <a:ext cx="40860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4" name="CustomShape 5"/>
          <p:cNvSpPr/>
          <p:nvPr/>
        </p:nvSpPr>
        <p:spPr>
          <a:xfrm>
            <a:off x="3245400" y="3167280"/>
            <a:ext cx="319788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Show me google.com</a:t>
            </a:r>
            <a:endParaRPr/>
          </a:p>
        </p:txBody>
      </p:sp>
      <p:sp>
        <p:nvSpPr>
          <p:cNvPr id="95" name="CustomShape 6"/>
          <p:cNvSpPr/>
          <p:nvPr/>
        </p:nvSpPr>
        <p:spPr>
          <a:xfrm flipH="1">
            <a:off x="2780280" y="3935520"/>
            <a:ext cx="4086000" cy="4680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96" name="CustomShape 7"/>
          <p:cNvSpPr/>
          <p:nvPr/>
        </p:nvSpPr>
        <p:spPr>
          <a:xfrm>
            <a:off x="3245400" y="4025160"/>
            <a:ext cx="319788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here’s the HTML of the page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Requesting a page</a:t>
            </a:r>
            <a:endParaRPr/>
          </a:p>
        </p:txBody>
      </p:sp>
      <p:pic>
        <p:nvPicPr>
          <p:cNvPr descr="" id="9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652480"/>
            <a:ext cx="2322720" cy="2322720"/>
          </a:xfrm>
          <a:prstGeom prst="rect">
            <a:avLst/>
          </a:prstGeom>
        </p:spPr>
      </p:pic>
      <p:pic>
        <p:nvPicPr>
          <p:cNvPr descr="" id="9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317000" y="2602080"/>
            <a:ext cx="1226880" cy="1901880"/>
          </a:xfrm>
          <a:prstGeom prst="rect">
            <a:avLst/>
          </a:prstGeom>
        </p:spPr>
      </p:pic>
      <p:sp>
        <p:nvSpPr>
          <p:cNvPr id="100" name="CustomShape 2"/>
          <p:cNvSpPr/>
          <p:nvPr/>
        </p:nvSpPr>
        <p:spPr>
          <a:xfrm>
            <a:off x="457200" y="4975560"/>
            <a:ext cx="19411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Your computer</a:t>
            </a:r>
            <a:endParaRPr/>
          </a:p>
        </p:txBody>
      </p:sp>
      <p:sp>
        <p:nvSpPr>
          <p:cNvPr id="101" name="CustomShape 3"/>
          <p:cNvSpPr/>
          <p:nvPr/>
        </p:nvSpPr>
        <p:spPr>
          <a:xfrm>
            <a:off x="6990480" y="4943160"/>
            <a:ext cx="194112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Facebook’s server</a:t>
            </a:r>
            <a:endParaRPr/>
          </a:p>
        </p:txBody>
      </p:sp>
      <p:sp>
        <p:nvSpPr>
          <p:cNvPr id="102" name="CustomShape 4"/>
          <p:cNvSpPr/>
          <p:nvPr/>
        </p:nvSpPr>
        <p:spPr>
          <a:xfrm>
            <a:off x="2780280" y="3575160"/>
            <a:ext cx="40860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03" name="CustomShape 5"/>
          <p:cNvSpPr/>
          <p:nvPr/>
        </p:nvSpPr>
        <p:spPr>
          <a:xfrm>
            <a:off x="2286000" y="3167280"/>
            <a:ext cx="458028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Show me my Facebook.com newsfeed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Requesting a page</a:t>
            </a:r>
            <a:endParaRPr/>
          </a:p>
        </p:txBody>
      </p:sp>
      <p:pic>
        <p:nvPicPr>
          <p:cNvPr descr="" id="10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2557440"/>
            <a:ext cx="2322720" cy="2322720"/>
          </a:xfrm>
          <a:prstGeom prst="rect">
            <a:avLst/>
          </a:prstGeom>
        </p:spPr>
      </p:pic>
      <p:pic>
        <p:nvPicPr>
          <p:cNvPr descr="" id="10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317000" y="2507040"/>
            <a:ext cx="1226880" cy="1901880"/>
          </a:xfrm>
          <a:prstGeom prst="rect">
            <a:avLst/>
          </a:prstGeom>
        </p:spPr>
      </p:pic>
      <p:sp>
        <p:nvSpPr>
          <p:cNvPr id="107" name="CustomShape 2"/>
          <p:cNvSpPr/>
          <p:nvPr/>
        </p:nvSpPr>
        <p:spPr>
          <a:xfrm>
            <a:off x="457200" y="4880520"/>
            <a:ext cx="19411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Your computer</a:t>
            </a:r>
            <a:endParaRPr/>
          </a:p>
        </p:txBody>
      </p:sp>
      <p:sp>
        <p:nvSpPr>
          <p:cNvPr id="108" name="CustomShape 3"/>
          <p:cNvSpPr/>
          <p:nvPr/>
        </p:nvSpPr>
        <p:spPr>
          <a:xfrm>
            <a:off x="6990480" y="4848120"/>
            <a:ext cx="194112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Facebook’s server</a:t>
            </a:r>
            <a:endParaRPr/>
          </a:p>
        </p:txBody>
      </p:sp>
      <p:sp>
        <p:nvSpPr>
          <p:cNvPr id="109" name="CustomShape 4"/>
          <p:cNvSpPr/>
          <p:nvPr/>
        </p:nvSpPr>
        <p:spPr>
          <a:xfrm>
            <a:off x="2780280" y="3480120"/>
            <a:ext cx="4086000" cy="3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10" name="CustomShape 5"/>
          <p:cNvSpPr/>
          <p:nvPr/>
        </p:nvSpPr>
        <p:spPr>
          <a:xfrm>
            <a:off x="2780280" y="2810520"/>
            <a:ext cx="4352040" cy="912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Show me my Facebook newsfeed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I am Leah Alpert!</a:t>
            </a:r>
            <a:endParaRPr/>
          </a:p>
        </p:txBody>
      </p:sp>
      <p:sp>
        <p:nvSpPr>
          <p:cNvPr id="111" name="CustomShape 6"/>
          <p:cNvSpPr/>
          <p:nvPr/>
        </p:nvSpPr>
        <p:spPr>
          <a:xfrm flipH="1">
            <a:off x="2780280" y="3825000"/>
            <a:ext cx="4086000" cy="30960"/>
          </a:xfrm>
          <a:prstGeom prst="straightConnector1">
            <a:avLst/>
          </a:prstGeom>
          <a:ln w="25560">
            <a:solidFill>
              <a:srgbClr val="4f81bd"/>
            </a:solidFill>
            <a:round/>
            <a:tailEnd len="med" type="triangle" w="med"/>
          </a:ln>
        </p:spPr>
      </p:sp>
      <p:sp>
        <p:nvSpPr>
          <p:cNvPr id="112" name="CustomShape 7"/>
          <p:cNvSpPr/>
          <p:nvPr/>
        </p:nvSpPr>
        <p:spPr>
          <a:xfrm>
            <a:off x="3119760" y="3856320"/>
            <a:ext cx="319788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Here’s the HTML of your Facebook news feed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Cookies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16059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Keeps track of this data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Sites can set and read cookies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