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7" r:id="rId2"/>
    <p:sldId id="260" r:id="rId3"/>
    <p:sldId id="259" r:id="rId4"/>
    <p:sldId id="303" r:id="rId5"/>
    <p:sldId id="262" r:id="rId6"/>
    <p:sldId id="261" r:id="rId7"/>
    <p:sldId id="263" r:id="rId8"/>
    <p:sldId id="264" r:id="rId9"/>
    <p:sldId id="266" r:id="rId10"/>
    <p:sldId id="267" r:id="rId11"/>
    <p:sldId id="265" r:id="rId12"/>
    <p:sldId id="297" r:id="rId13"/>
    <p:sldId id="301" r:id="rId14"/>
    <p:sldId id="269" r:id="rId15"/>
    <p:sldId id="298" r:id="rId16"/>
    <p:sldId id="268" r:id="rId17"/>
    <p:sldId id="299" r:id="rId18"/>
    <p:sldId id="300" r:id="rId19"/>
    <p:sldId id="270" r:id="rId20"/>
    <p:sldId id="271" r:id="rId21"/>
    <p:sldId id="272" r:id="rId22"/>
    <p:sldId id="274" r:id="rId23"/>
    <p:sldId id="277" r:id="rId24"/>
    <p:sldId id="305" r:id="rId25"/>
    <p:sldId id="278" r:id="rId26"/>
    <p:sldId id="279" r:id="rId27"/>
    <p:sldId id="280" r:id="rId28"/>
    <p:sldId id="276" r:id="rId29"/>
    <p:sldId id="281" r:id="rId30"/>
    <p:sldId id="282" r:id="rId31"/>
    <p:sldId id="288" r:id="rId32"/>
    <p:sldId id="289" r:id="rId33"/>
    <p:sldId id="291" r:id="rId34"/>
    <p:sldId id="292" r:id="rId35"/>
    <p:sldId id="283" r:id="rId36"/>
    <p:sldId id="293" r:id="rId37"/>
    <p:sldId id="273" r:id="rId38"/>
    <p:sldId id="284" r:id="rId39"/>
    <p:sldId id="285" r:id="rId40"/>
    <p:sldId id="286" r:id="rId41"/>
    <p:sldId id="287" r:id="rId42"/>
    <p:sldId id="294" r:id="rId43"/>
    <p:sldId id="295" r:id="rId44"/>
    <p:sldId id="296" r:id="rId45"/>
    <p:sldId id="304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F7227-4F8B-7546-BEA9-92011F3EAF16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87D20-844B-7C4C-8ED1-9459E5F6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9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3D160146-B64E-F544-8BC1-4AD5F3E5AB84}" type="slidenum">
              <a:rPr lang="en-US">
                <a:solidFill>
                  <a:srgbClr val="000000"/>
                </a:solidFill>
                <a:latin typeface="Times New Roman" charset="0"/>
                <a:cs typeface="DejaVu Sans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charset="0"/>
              <a:cs typeface="DejaVu Sans" charset="0"/>
            </a:endParaRPr>
          </a:p>
        </p:txBody>
      </p:sp>
      <p:sp>
        <p:nvSpPr>
          <p:cNvPr id="21507" name="Rectangle 1"/>
          <p:cNvSpPr txBox="1">
            <a:spLocks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165A90B-5504-6141-A050-58E408C5A0C2}" type="slidenum">
              <a:rPr lang="en-US">
                <a:solidFill>
                  <a:srgbClr val="000000"/>
                </a:solidFill>
                <a:latin typeface="Calibri" charset="0"/>
              </a:rPr>
              <a:pPr>
                <a:lnSpc>
                  <a:spcPct val="100000"/>
                </a:lnSpc>
              </a:pPr>
              <a:t>1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7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87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5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7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1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9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4FE9-F329-E54E-9082-2B4D4E035A6C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89BB-D64D-D046-9BAF-57C45944F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15875"/>
            <a:ext cx="4283075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685800" y="2227263"/>
            <a:ext cx="7772400" cy="146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>
                <a:solidFill>
                  <a:srgbClr val="0A67A3"/>
                </a:solidFill>
              </a:rPr>
              <a:t>Accelerating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>
                <a:solidFill>
                  <a:srgbClr val="0A67A3"/>
                </a:solidFill>
              </a:rPr>
              <a:t>Information Technology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000">
                <a:solidFill>
                  <a:srgbClr val="0A67A3"/>
                </a:solidFill>
              </a:rPr>
              <a:t>Innovation</a:t>
            </a: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3625850"/>
            <a:ext cx="7772400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</a:rPr>
              <a:t>http://aiti.mit.edu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0" y="5294313"/>
            <a:ext cx="45720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Ghana Summer </a:t>
            </a:r>
            <a:r>
              <a:rPr lang="en-US" sz="2000" dirty="0" smtClean="0">
                <a:solidFill>
                  <a:srgbClr val="000000"/>
                </a:solidFill>
              </a:rPr>
              <a:t>2013</a:t>
            </a:r>
            <a:endParaRPr lang="en-US" sz="20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Django</a:t>
            </a:r>
            <a:r>
              <a:rPr lang="en-US" sz="2000" dirty="0" smtClean="0">
                <a:solidFill>
                  <a:srgbClr val="000000"/>
                </a:solidFill>
              </a:rPr>
              <a:t> Lecture 5 - Models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0313"/>
            <a:ext cx="1154113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6307138"/>
            <a:ext cx="9223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864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template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blog_list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blog_list</a:t>
            </a:r>
            <a:r>
              <a:rPr lang="en-US" dirty="0" smtClean="0"/>
              <a:t> = </a:t>
            </a:r>
            <a:r>
              <a:rPr lang="en-US" dirty="0" err="1" smtClean="0"/>
              <a:t>Blog.objects.all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loader.get_template</a:t>
            </a:r>
            <a:r>
              <a:rPr lang="en-US" dirty="0" smtClean="0"/>
              <a:t>('blog/</a:t>
            </a:r>
            <a:r>
              <a:rPr lang="en-US" dirty="0" err="1" smtClean="0"/>
              <a:t>list.html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    c = Context({'blog_list':</a:t>
            </a:r>
            <a:r>
              <a:rPr lang="en-US" dirty="0" err="1" smtClean="0"/>
              <a:t>blog_list</a:t>
            </a:r>
            <a:r>
              <a:rPr lang="en-US" dirty="0" smtClean="0"/>
              <a:t>})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return </a:t>
            </a:r>
            <a:r>
              <a:rPr lang="en-US" dirty="0" err="1" smtClean="0">
                <a:solidFill>
                  <a:schemeClr val="accent2"/>
                </a:solidFill>
              </a:rPr>
              <a:t>HttpResponse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t.render</a:t>
            </a:r>
            <a:r>
              <a:rPr lang="en-US" dirty="0" smtClean="0">
                <a:solidFill>
                  <a:schemeClr val="accent2"/>
                </a:solidFill>
              </a:rPr>
              <a:t>(c))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2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data from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start with </a:t>
            </a:r>
            <a:r>
              <a:rPr lang="en-US" dirty="0" err="1" smtClean="0"/>
              <a:t>Blog.objects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all blogs</a:t>
            </a:r>
          </a:p>
          <a:p>
            <a:pPr marL="0" indent="0">
              <a:buNone/>
            </a:pPr>
            <a:r>
              <a:rPr lang="en-US" dirty="0" err="1" smtClean="0"/>
              <a:t>Blog.objects.all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a specific blog</a:t>
            </a:r>
          </a:p>
          <a:p>
            <a:pPr marL="0" indent="0">
              <a:buNone/>
            </a:pPr>
            <a:r>
              <a:rPr lang="en-US" dirty="0" err="1" smtClean="0"/>
              <a:t>Blog.objects.get</a:t>
            </a:r>
            <a:r>
              <a:rPr lang="en-US" dirty="0" smtClean="0"/>
              <a:t>(id=4)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2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only specific data</a:t>
            </a:r>
          </a:p>
          <a:p>
            <a:endParaRPr lang="en-US" dirty="0" smtClean="0"/>
          </a:p>
          <a:p>
            <a:pPr>
              <a:lnSpc>
                <a:spcPct val="100000"/>
              </a:lnSpc>
              <a:buSzPct val="45000"/>
              <a:buFont typeface="Wingdings" charset="0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Courier" charset="0"/>
              </a:rPr>
              <a:t>contains</a:t>
            </a:r>
            <a:r>
              <a:rPr lang="en-US" sz="2800" dirty="0" smtClean="0">
                <a:solidFill>
                  <a:srgbClr val="000000"/>
                </a:solidFill>
              </a:rPr>
              <a:t>: find if a match is contained inside a field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charset="0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Blog.objects.filter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body__contains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='cool')</a:t>
            </a:r>
          </a:p>
          <a:p>
            <a:pPr marL="215900" lvl="1" indent="0">
              <a:lnSpc>
                <a:spcPct val="100000"/>
              </a:lnSpc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dirty="0" smtClean="0">
              <a:solidFill>
                <a:srgbClr val="000000"/>
              </a:solidFill>
              <a:latin typeface="Courier" charset="0"/>
            </a:endParaRPr>
          </a:p>
          <a:p>
            <a:pPr>
              <a:lnSpc>
                <a:spcPct val="100000"/>
              </a:lnSpc>
              <a:buSzPct val="45000"/>
              <a:buFont typeface="Wingdings" charset="0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Courier" charset="0"/>
              </a:rPr>
              <a:t>icontains</a:t>
            </a:r>
            <a:r>
              <a:rPr lang="en-US" sz="2800" dirty="0" smtClean="0">
                <a:solidFill>
                  <a:srgbClr val="000000"/>
                </a:solidFill>
              </a:rPr>
              <a:t>: case insensitive contains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Wingdings" charset="0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Blog.objects.filter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(author__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icontains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='smith’)</a:t>
            </a:r>
          </a:p>
        </p:txBody>
      </p:sp>
    </p:spTree>
    <p:extLst>
      <p:ext uri="{BB962C8B-B14F-4D97-AF65-F5344CB8AC3E}">
        <p14:creationId xmlns:p14="http://schemas.microsoft.com/office/powerpoint/2010/main" val="9210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Blog.objects.filter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body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__contains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='cool’)</a:t>
            </a:r>
          </a:p>
          <a:p>
            <a:endParaRPr lang="en-US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which field you’re searching (body, title, author)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underscores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filter: contains/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icontains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text of search term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Couri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79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to get blogs containing the word 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2027813"/>
            <a:ext cx="878893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get_blogs_about_AITI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dirty="0" err="1" smtClean="0">
                <a:solidFill>
                  <a:schemeClr val="accent2"/>
                </a:solidFill>
              </a:rPr>
              <a:t>blog_list</a:t>
            </a:r>
            <a:r>
              <a:rPr lang="en-US" sz="2800" dirty="0" smtClean="0">
                <a:solidFill>
                  <a:schemeClr val="accent2"/>
                </a:solidFill>
              </a:rPr>
              <a:t> = </a:t>
            </a:r>
            <a:r>
              <a:rPr lang="en-US" sz="2800" dirty="0" err="1" smtClean="0">
                <a:solidFill>
                  <a:schemeClr val="accent2"/>
                </a:solidFill>
              </a:rPr>
              <a:t>Blog.objects.filter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dirty="0" err="1" smtClean="0">
                <a:solidFill>
                  <a:schemeClr val="accent2"/>
                </a:solidFill>
              </a:rPr>
              <a:t>body__contains</a:t>
            </a:r>
            <a:r>
              <a:rPr lang="en-US" sz="2800" dirty="0" smtClean="0">
                <a:solidFill>
                  <a:schemeClr val="accent2"/>
                </a:solidFill>
              </a:rPr>
              <a:t>=“AITI”)</a:t>
            </a:r>
          </a:p>
          <a:p>
            <a:pPr marL="0" indent="0"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loader.get_template</a:t>
            </a:r>
            <a:r>
              <a:rPr lang="en-US" dirty="0" smtClean="0"/>
              <a:t>('blog/</a:t>
            </a:r>
            <a:r>
              <a:rPr lang="en-US" dirty="0" err="1" smtClean="0"/>
              <a:t>list.html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    c = Context({'blog_list':</a:t>
            </a:r>
            <a:r>
              <a:rPr lang="en-US" dirty="0" err="1" smtClean="0"/>
              <a:t>blog_list</a:t>
            </a:r>
            <a:r>
              <a:rPr lang="en-US" dirty="0" smtClean="0"/>
              <a:t>})</a:t>
            </a:r>
          </a:p>
          <a:p>
            <a:pPr marL="0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HttpResponse</a:t>
            </a:r>
            <a:r>
              <a:rPr lang="en-US" dirty="0" smtClean="0"/>
              <a:t>(</a:t>
            </a:r>
            <a:r>
              <a:rPr lang="en-US" dirty="0" err="1" smtClean="0"/>
              <a:t>t.render</a:t>
            </a:r>
            <a:r>
              <a:rPr lang="en-US" dirty="0" smtClean="0"/>
              <a:t>(c))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8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Blog.objects.order_by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(‘</a:t>
            </a:r>
            <a:r>
              <a:rPr lang="en-US" dirty="0" err="1" smtClean="0">
                <a:solidFill>
                  <a:srgbClr val="000000"/>
                </a:solidFill>
                <a:latin typeface="Courier" charset="0"/>
              </a:rPr>
              <a:t>pub_date</a:t>
            </a:r>
            <a:r>
              <a:rPr lang="en-US" dirty="0" smtClean="0">
                <a:solidFill>
                  <a:srgbClr val="000000"/>
                </a:solidFill>
                <a:latin typeface="Courier" charset="0"/>
              </a:rPr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3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8931" cy="4525963"/>
          </a:xfrm>
        </p:spPr>
        <p:txBody>
          <a:bodyPr/>
          <a:lstStyle/>
          <a:p>
            <a:r>
              <a:rPr lang="en-US" dirty="0" err="1" smtClean="0"/>
              <a:t>detail.html</a:t>
            </a:r>
            <a:r>
              <a:rPr lang="en-US" dirty="0" smtClean="0"/>
              <a:t> needs a specific blog, and all comments from that blog</a:t>
            </a:r>
          </a:p>
          <a:p>
            <a:r>
              <a:rPr lang="en-US" dirty="0" smtClean="0"/>
              <a:t>view for </a:t>
            </a:r>
            <a:r>
              <a:rPr lang="en-US" dirty="0" err="1" smtClean="0"/>
              <a:t>detail.html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blog_detail</a:t>
            </a:r>
            <a:r>
              <a:rPr lang="en-US" dirty="0" smtClean="0"/>
              <a:t>(request, id):</a:t>
            </a:r>
          </a:p>
          <a:p>
            <a:pPr marL="0" indent="0">
              <a:buNone/>
            </a:pPr>
            <a:r>
              <a:rPr lang="en-US" dirty="0" smtClean="0"/>
              <a:t>	blog = </a:t>
            </a:r>
            <a:r>
              <a:rPr lang="en-US" dirty="0" err="1" smtClean="0"/>
              <a:t>Blog.objects.get</a:t>
            </a:r>
            <a:r>
              <a:rPr lang="en-US" dirty="0" smtClean="0"/>
              <a:t>(id=id)</a:t>
            </a:r>
          </a:p>
          <a:p>
            <a:pPr marL="0" indent="0">
              <a:buNone/>
            </a:pPr>
            <a:r>
              <a:rPr lang="en-US" dirty="0" smtClean="0"/>
              <a:t>	comments = </a:t>
            </a:r>
            <a:r>
              <a:rPr lang="en-US" dirty="0" err="1" smtClean="0"/>
              <a:t>Comment.objects.filter</a:t>
            </a:r>
            <a:r>
              <a:rPr lang="en-US" dirty="0" smtClean="0"/>
              <a:t>(post=blog)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3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variables to be used in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2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blog_detail</a:t>
            </a:r>
            <a:r>
              <a:rPr lang="en-US" sz="2800" dirty="0" smtClean="0"/>
              <a:t>(request, id):</a:t>
            </a:r>
          </a:p>
          <a:p>
            <a:pPr marL="0" indent="0">
              <a:buNone/>
            </a:pPr>
            <a:r>
              <a:rPr lang="en-US" sz="2800" dirty="0" smtClean="0"/>
              <a:t>	blog = </a:t>
            </a:r>
            <a:r>
              <a:rPr lang="en-US" sz="2800" dirty="0" err="1" smtClean="0"/>
              <a:t>Blog.objects.get</a:t>
            </a:r>
            <a:r>
              <a:rPr lang="en-US" sz="2800" dirty="0" smtClean="0"/>
              <a:t>(id=id)</a:t>
            </a:r>
          </a:p>
          <a:p>
            <a:pPr marL="0" indent="0">
              <a:buNone/>
            </a:pPr>
            <a:r>
              <a:rPr lang="en-US" sz="2800" dirty="0" smtClean="0"/>
              <a:t>	comments = </a:t>
            </a:r>
            <a:r>
              <a:rPr lang="en-US" sz="2800" dirty="0" err="1" smtClean="0"/>
              <a:t>Comment.objects.filter</a:t>
            </a:r>
            <a:r>
              <a:rPr lang="en-US" sz="2800" dirty="0" smtClean="0"/>
              <a:t>(post=blog)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c = Context({'</a:t>
            </a:r>
            <a:r>
              <a:rPr lang="en-US" sz="2800" dirty="0" err="1" smtClean="0">
                <a:solidFill>
                  <a:schemeClr val="accent2"/>
                </a:solidFill>
              </a:rPr>
              <a:t>blog':blog</a:t>
            </a:r>
            <a:r>
              <a:rPr lang="en-US" sz="2800" dirty="0" smtClean="0">
                <a:solidFill>
                  <a:schemeClr val="accent2"/>
                </a:solidFill>
              </a:rPr>
              <a:t>, '</a:t>
            </a:r>
            <a:r>
              <a:rPr lang="en-US" sz="2800" dirty="0" err="1" smtClean="0">
                <a:solidFill>
                  <a:schemeClr val="accent2"/>
                </a:solidFill>
              </a:rPr>
              <a:t>comments':comments</a:t>
            </a:r>
            <a:r>
              <a:rPr lang="en-US" sz="2800" dirty="0" smtClean="0">
                <a:solidFill>
                  <a:schemeClr val="accent2"/>
                </a:solidFill>
              </a:rPr>
              <a:t>})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57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Lab: view for </a:t>
            </a:r>
            <a:r>
              <a:rPr lang="en-US" dirty="0" err="1" smtClean="0"/>
              <a:t>blog_search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all blogs containing the search term</a:t>
            </a:r>
          </a:p>
          <a:p>
            <a:r>
              <a:rPr lang="en-US" dirty="0" smtClean="0"/>
              <a:t>Choose template to load it into</a:t>
            </a:r>
          </a:p>
          <a:p>
            <a:r>
              <a:rPr lang="en-US" dirty="0" smtClean="0"/>
              <a:t>Name variables to be used in template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blog_search</a:t>
            </a:r>
            <a:r>
              <a:rPr lang="en-US" dirty="0" smtClean="0"/>
              <a:t>(request, </a:t>
            </a:r>
            <a:r>
              <a:rPr lang="en-US" dirty="0" err="1" smtClean="0"/>
              <a:t>search_term</a:t>
            </a:r>
            <a:r>
              <a:rPr lang="en-US" dirty="0" smtClean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302152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818"/>
            <a:ext cx="8229600" cy="839685"/>
          </a:xfrm>
        </p:spPr>
        <p:txBody>
          <a:bodyPr/>
          <a:lstStyle/>
          <a:p>
            <a:r>
              <a:rPr lang="en-US" dirty="0" smtClean="0"/>
              <a:t>Patterns that text strings can match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/>
              <a:t>B</a:t>
            </a:r>
            <a:r>
              <a:rPr lang="en-US" sz="3600" dirty="0" smtClean="0"/>
              <a:t> </a:t>
            </a:r>
            <a:r>
              <a:rPr lang="en-US" sz="3600" u="sng" dirty="0" smtClean="0"/>
              <a:t>A</a:t>
            </a:r>
            <a:r>
              <a:rPr lang="en-US" sz="3600" dirty="0" smtClean="0"/>
              <a:t> _ _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39613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BALL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3444574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BACK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895737" y="4532820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TALL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895737" y="5621067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BABOON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538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Django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3276600"/>
            <a:ext cx="2362200" cy="2209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Blog</a:t>
            </a:r>
          </a:p>
          <a:p>
            <a:pPr algn="ctr"/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Templates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191000" y="3657600"/>
            <a:ext cx="1752600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me blog post # 4 and all its comments and put it in the detail template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3107690" cy="3149600"/>
          </a:xfrm>
          <a:prstGeom prst="rect">
            <a:avLst/>
          </a:prstGeom>
          <a:noFill/>
          <a:ln w="19050" cmpd="sng">
            <a:solidFill>
              <a:srgbClr val="4F81BD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85800" y="2895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itle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657600"/>
            <a:ext cx="2667000" cy="30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4572000"/>
            <a:ext cx="26670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5334000"/>
            <a:ext cx="26670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3352800"/>
            <a:ext cx="9906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267200"/>
            <a:ext cx="18288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 author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5105400"/>
            <a:ext cx="18288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 author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1"/>
            <a:endCxn id="11" idx="3"/>
          </p:cNvCxnSpPr>
          <p:nvPr/>
        </p:nvCxnSpPr>
        <p:spPr>
          <a:xfrm flipH="1">
            <a:off x="3717290" y="4381500"/>
            <a:ext cx="473710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5" idx="1"/>
          </p:cNvCxnSpPr>
          <p:nvPr/>
        </p:nvCxnSpPr>
        <p:spPr>
          <a:xfrm>
            <a:off x="5943600" y="43815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436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05600" y="25908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Models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29350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Views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4572000" y="1524000"/>
            <a:ext cx="3962400" cy="609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localhost:8000/blog/detail/4</a:t>
            </a:r>
            <a:endParaRPr lang="en-US" sz="2400" dirty="0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 flipH="1">
            <a:off x="5715000" y="2133600"/>
            <a:ext cx="8382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7994111">
            <a:off x="5550537" y="2510606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4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818"/>
            <a:ext cx="8229600" cy="839685"/>
          </a:xfrm>
        </p:spPr>
        <p:txBody>
          <a:bodyPr/>
          <a:lstStyle/>
          <a:p>
            <a:r>
              <a:rPr lang="en-US" dirty="0" smtClean="0"/>
              <a:t>Patterns that text strings can match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5323" y="3292175"/>
            <a:ext cx="2690149" cy="16210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“Any number of digits”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39613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3444574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314589203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895737" y="4532820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123abc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895737" y="5621067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BABOON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9605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these patterns?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8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and end of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859"/>
          </a:xfrm>
        </p:spPr>
        <p:txBody>
          <a:bodyPr/>
          <a:lstStyle/>
          <a:p>
            <a:r>
              <a:rPr lang="en-US" dirty="0" smtClean="0"/>
              <a:t>^ means start of line</a:t>
            </a:r>
          </a:p>
          <a:p>
            <a:r>
              <a:rPr lang="en-US" dirty="0" smtClean="0"/>
              <a:t>$ means end of line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^hello$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444574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532820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 world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8545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smtClean="0"/>
              <a:t> matches anything!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95737" y="3444574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4532820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92323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691662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092387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smtClean="0"/>
              <a:t> matches anything!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^ . . . $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3444574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193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4532820"/>
            <a:ext cx="904574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92323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812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691662"/>
            <a:ext cx="116894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abcd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468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\d matches digits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\d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3444574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4532820"/>
            <a:ext cx="904574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92323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691662"/>
            <a:ext cx="904574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092387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\w matches letters and numbers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\w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3444574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4532820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92323"/>
            <a:ext cx="904574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691662"/>
            <a:ext cx="904574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691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/>
              <a:t>B</a:t>
            </a:r>
            <a:r>
              <a:rPr lang="en-US" sz="3600" dirty="0" smtClean="0"/>
              <a:t> </a:t>
            </a:r>
            <a:r>
              <a:rPr lang="en-US" sz="3600" u="sng" dirty="0" smtClean="0"/>
              <a:t>A</a:t>
            </a:r>
            <a:r>
              <a:rPr lang="en-US" sz="3600" dirty="0" smtClean="0"/>
              <a:t> _ _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895737" y="2339613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BALL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3444574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BACK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895737" y="4532820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TALL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895737" y="5621067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BABOON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2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means zero or more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a*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aaaaaa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8575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means one or more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a+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aaaaaa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966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Today: Views and </a:t>
            </a:r>
            <a:r>
              <a:rPr lang="en-US" dirty="0" err="1" smtClean="0"/>
              <a:t>urls.py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3276600"/>
            <a:ext cx="2362200" cy="2209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Blog</a:t>
            </a:r>
          </a:p>
          <a:p>
            <a:pPr algn="ctr"/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Templates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191000" y="3657600"/>
            <a:ext cx="1752600" cy="14478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me blog post # 4 and all its comments and put it in the detail template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3107690" cy="3149600"/>
          </a:xfrm>
          <a:prstGeom prst="rect">
            <a:avLst/>
          </a:prstGeom>
          <a:noFill/>
          <a:ln w="19050" cmpd="sng">
            <a:solidFill>
              <a:srgbClr val="4F81BD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85800" y="2895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itle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657600"/>
            <a:ext cx="2667000" cy="30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4572000"/>
            <a:ext cx="26670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5334000"/>
            <a:ext cx="2667000" cy="457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71600" y="3352800"/>
            <a:ext cx="9906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267200"/>
            <a:ext cx="18288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 author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5105400"/>
            <a:ext cx="1828800" cy="228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Comment author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1"/>
            <a:endCxn id="11" idx="3"/>
          </p:cNvCxnSpPr>
          <p:nvPr/>
        </p:nvCxnSpPr>
        <p:spPr>
          <a:xfrm flipH="1">
            <a:off x="3717290" y="4381500"/>
            <a:ext cx="473710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5" idx="1"/>
          </p:cNvCxnSpPr>
          <p:nvPr/>
        </p:nvCxnSpPr>
        <p:spPr>
          <a:xfrm>
            <a:off x="5943600" y="43815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436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05600" y="25908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Models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29350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Views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4572000" y="1524000"/>
            <a:ext cx="3962400" cy="6096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localhost:8000/blog/detail/4</a:t>
            </a:r>
            <a:endParaRPr lang="en-US" sz="2400" dirty="0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 flipH="1">
            <a:off x="5715000" y="2133600"/>
            <a:ext cx="8382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7994111">
            <a:off x="5550537" y="2510606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4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  <a:r>
              <a:rPr lang="en-US" dirty="0" smtClean="0"/>
              <a:t> means exactly 0 or 1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a?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aaaaaa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7493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which ones match the regex?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\d+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4795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\d+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4856" y="2960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Practice: which ones match the regex?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78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which ones match the regex?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.*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895737" y="2182485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5737" y="3287446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95737" y="4375692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549426"/>
            <a:ext cx="2071916" cy="8690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123abc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6516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which ones match the regex?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.*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895737" y="2182485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5737" y="3287446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95737" y="437569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895737" y="5549426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123abc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841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 means “or”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</a:t>
            </a:r>
            <a:r>
              <a:rPr lang="en-US" sz="3600" dirty="0" err="1" smtClean="0"/>
              <a:t>hello|bye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bye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potato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2666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 ) means grouping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(hello)+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hellohello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hellothere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265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urls.py</a:t>
            </a:r>
            <a:r>
              <a:rPr lang="en-US" dirty="0" smtClean="0"/>
              <a:t> uses regular expressions to describe </a:t>
            </a:r>
            <a:r>
              <a:rPr lang="en-US" dirty="0" err="1" smtClean="0"/>
              <a:t>urls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start with localhost:8000/blog/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(r'</a:t>
            </a:r>
            <a:r>
              <a:rPr lang="en-US" dirty="0" smtClean="0">
                <a:solidFill>
                  <a:srgbClr val="0000FF"/>
                </a:solidFill>
              </a:rPr>
              <a:t>^$</a:t>
            </a:r>
            <a:r>
              <a:rPr lang="en-US" dirty="0" smtClean="0"/>
              <a:t>', '</a:t>
            </a:r>
            <a:r>
              <a:rPr lang="en-US" dirty="0" err="1" smtClean="0"/>
              <a:t>blog.views.home</a:t>
            </a:r>
            <a:r>
              <a:rPr lang="en-US" dirty="0" smtClean="0"/>
              <a:t>’)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3582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urls.py</a:t>
            </a:r>
            <a:r>
              <a:rPr lang="en-US" dirty="0" smtClean="0"/>
              <a:t> uses regular expressions to describe </a:t>
            </a:r>
            <a:r>
              <a:rPr lang="en-US" dirty="0" err="1" smtClean="0"/>
              <a:t>urls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 err="1" smtClean="0"/>
              <a:t>urls</a:t>
            </a:r>
            <a:r>
              <a:rPr lang="en-US" dirty="0" smtClean="0"/>
              <a:t> start with localhost:8000/blog/</a:t>
            </a:r>
          </a:p>
          <a:p>
            <a:endParaRPr lang="en-US" dirty="0"/>
          </a:p>
          <a:p>
            <a:r>
              <a:rPr lang="en-US" dirty="0" smtClean="0"/>
              <a:t>Format: </a:t>
            </a: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000000"/>
                </a:solidFill>
              </a:rPr>
              <a:t>'</a:t>
            </a:r>
            <a:r>
              <a:rPr lang="en-US" dirty="0" err="1" smtClean="0"/>
              <a:t>regex</a:t>
            </a:r>
            <a:r>
              <a:rPr lang="en-US" dirty="0" smtClean="0"/>
              <a:t>', ’view’)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url</a:t>
            </a:r>
            <a:r>
              <a:rPr lang="en-US" dirty="0" smtClean="0"/>
              <a:t>(r</a:t>
            </a:r>
            <a:r>
              <a:rPr lang="en-US" dirty="0" smtClean="0">
                <a:solidFill>
                  <a:srgbClr val="000000"/>
                </a:solidFill>
              </a:rPr>
              <a:t>'^$', </a:t>
            </a:r>
            <a:r>
              <a:rPr lang="en-US" dirty="0" smtClean="0"/>
              <a:t>'</a:t>
            </a:r>
            <a:r>
              <a:rPr lang="en-US" dirty="0" err="1" smtClean="0"/>
              <a:t>blog.views.home</a:t>
            </a:r>
            <a:r>
              <a:rPr lang="en-US" dirty="0" smtClean="0"/>
              <a:t>’)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92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(r'</a:t>
            </a:r>
            <a:r>
              <a:rPr lang="en-US" dirty="0" smtClean="0">
                <a:solidFill>
                  <a:srgbClr val="0000FF"/>
                </a:solidFill>
              </a:rPr>
              <a:t>^$</a:t>
            </a:r>
            <a:r>
              <a:rPr lang="en-US" dirty="0" smtClean="0"/>
              <a:t>', '</a:t>
            </a:r>
            <a:r>
              <a:rPr lang="en-US" dirty="0" err="1" smtClean="0"/>
              <a:t>blog.views.home</a:t>
            </a:r>
            <a:r>
              <a:rPr lang="en-US" dirty="0" smtClean="0"/>
              <a:t>’)</a:t>
            </a:r>
          </a:p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r'</a:t>
            </a:r>
            <a:r>
              <a:rPr lang="en-US" dirty="0" err="1" smtClean="0">
                <a:solidFill>
                  <a:srgbClr val="0000FF"/>
                </a:solidFill>
              </a:rPr>
              <a:t>^list</a:t>
            </a:r>
            <a:r>
              <a:rPr lang="en-US" dirty="0" smtClean="0">
                <a:solidFill>
                  <a:srgbClr val="0000FF"/>
                </a:solidFill>
              </a:rPr>
              <a:t>/$</a:t>
            </a:r>
            <a:r>
              <a:rPr lang="en-US" dirty="0" smtClean="0"/>
              <a:t>', '</a:t>
            </a:r>
            <a:r>
              <a:rPr lang="en-US" dirty="0" err="1" smtClean="0"/>
              <a:t>blog.views.blog_list</a:t>
            </a:r>
            <a:r>
              <a:rPr lang="en-US" dirty="0" smtClean="0"/>
              <a:t>'),</a:t>
            </a:r>
          </a:p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(r'</a:t>
            </a:r>
            <a:r>
              <a:rPr lang="en-US" dirty="0" smtClean="0">
                <a:solidFill>
                  <a:srgbClr val="0000FF"/>
                </a:solidFill>
              </a:rPr>
              <a:t>^(</a:t>
            </a:r>
            <a:r>
              <a:rPr lang="en-US" dirty="0" err="1" smtClean="0">
                <a:solidFill>
                  <a:srgbClr val="0000FF"/>
                </a:solidFill>
              </a:rPr>
              <a:t>detail|info</a:t>
            </a:r>
            <a:r>
              <a:rPr lang="en-US" dirty="0" smtClean="0">
                <a:solidFill>
                  <a:srgbClr val="0000FF"/>
                </a:solidFill>
              </a:rPr>
              <a:t>)/(\d+)$</a:t>
            </a:r>
            <a:r>
              <a:rPr lang="en-US" dirty="0" smtClean="0"/>
              <a:t>', '</a:t>
            </a:r>
            <a:r>
              <a:rPr lang="en-US" dirty="0" err="1" smtClean="0"/>
              <a:t>blog.views.blog_detail</a:t>
            </a:r>
            <a:r>
              <a:rPr lang="en-US" dirty="0" smtClean="0"/>
              <a:t>'),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Things in parentheses are passed into the views function!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2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Today’s lab: search your blog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3276600"/>
            <a:ext cx="2362200" cy="2209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6190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Template: </a:t>
            </a:r>
            <a:r>
              <a:rPr lang="en-US" sz="3600" dirty="0" err="1" smtClean="0"/>
              <a:t>search.html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191000" y="3476188"/>
            <a:ext cx="1752600" cy="18288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me blog posts that match the search term and put them in the </a:t>
            </a:r>
            <a:r>
              <a:rPr lang="en-US" dirty="0" err="1" smtClean="0"/>
              <a:t>search.html</a:t>
            </a:r>
            <a:r>
              <a:rPr lang="en-US" dirty="0" smtClean="0"/>
              <a:t> template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3107690" cy="3149600"/>
          </a:xfrm>
          <a:prstGeom prst="rect">
            <a:avLst/>
          </a:prstGeom>
          <a:noFill/>
          <a:ln w="19050" cmpd="sng">
            <a:solidFill>
              <a:srgbClr val="4F81BD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09600" y="2819400"/>
            <a:ext cx="3107690" cy="3149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Term: </a:t>
            </a:r>
            <a:r>
              <a:rPr lang="en-US" sz="2400" dirty="0" smtClean="0">
                <a:solidFill>
                  <a:schemeClr val="tx1"/>
                </a:solidFill>
              </a:rPr>
              <a:t>term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Matching blog posts: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Some blog post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Some other blog post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1"/>
            <a:endCxn id="11" idx="3"/>
          </p:cNvCxnSpPr>
          <p:nvPr/>
        </p:nvCxnSpPr>
        <p:spPr>
          <a:xfrm flipH="1">
            <a:off x="3717290" y="4390588"/>
            <a:ext cx="473710" cy="3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5" idx="1"/>
          </p:cNvCxnSpPr>
          <p:nvPr/>
        </p:nvCxnSpPr>
        <p:spPr>
          <a:xfrm flipV="1">
            <a:off x="5943600" y="4381500"/>
            <a:ext cx="457200" cy="9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436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05600" y="25908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Models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279253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Views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4572000" y="1524000"/>
            <a:ext cx="3962400" cy="6096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localhost:8000/search/&lt;term&gt;</a:t>
            </a:r>
            <a:endParaRPr lang="en-US" sz="2400" dirty="0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 flipH="1">
            <a:off x="5867400" y="2133600"/>
            <a:ext cx="685800" cy="1305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7994111">
            <a:off x="5550537" y="2510606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84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url</a:t>
            </a:r>
            <a:r>
              <a:rPr lang="en-US" dirty="0" smtClean="0"/>
              <a:t>(r'</a:t>
            </a:r>
            <a:r>
              <a:rPr lang="en-US" dirty="0" smtClean="0">
                <a:solidFill>
                  <a:srgbClr val="0000FF"/>
                </a:solidFill>
              </a:rPr>
              <a:t>^$</a:t>
            </a:r>
            <a:r>
              <a:rPr lang="en-US" dirty="0" smtClean="0"/>
              <a:t>', '</a:t>
            </a:r>
            <a:r>
              <a:rPr lang="en-US" dirty="0" err="1" smtClean="0"/>
              <a:t>blog.views.home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^$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52993" y="6126163"/>
            <a:ext cx="49896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localhost:8000/blog/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14446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r'</a:t>
            </a:r>
            <a:r>
              <a:rPr lang="en-US" dirty="0" err="1" smtClean="0">
                <a:solidFill>
                  <a:srgbClr val="0000FF"/>
                </a:solidFill>
              </a:rPr>
              <a:t>^list</a:t>
            </a:r>
            <a:r>
              <a:rPr lang="en-US" dirty="0" smtClean="0">
                <a:solidFill>
                  <a:srgbClr val="0000FF"/>
                </a:solidFill>
              </a:rPr>
              <a:t>/$</a:t>
            </a:r>
            <a:r>
              <a:rPr lang="en-US" dirty="0" smtClean="0"/>
              <a:t>', '</a:t>
            </a:r>
            <a:r>
              <a:rPr lang="en-US" dirty="0" err="1" smtClean="0"/>
              <a:t>blog.views.home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5323" y="3760097"/>
            <a:ext cx="2355969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^list/$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list/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978035" y="6126163"/>
            <a:ext cx="49896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localhost:8000/blog/list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76923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9" y="274638"/>
            <a:ext cx="8680826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url</a:t>
            </a:r>
            <a:r>
              <a:rPr lang="en-US" sz="3200" dirty="0" smtClean="0"/>
              <a:t>(r'</a:t>
            </a:r>
            <a:r>
              <a:rPr lang="en-US" sz="3200" dirty="0" smtClean="0">
                <a:solidFill>
                  <a:srgbClr val="0000FF"/>
                </a:solidFill>
              </a:rPr>
              <a:t>^(</a:t>
            </a:r>
            <a:r>
              <a:rPr lang="en-US" sz="3200" dirty="0" err="1" smtClean="0">
                <a:solidFill>
                  <a:srgbClr val="0000FF"/>
                </a:solidFill>
              </a:rPr>
              <a:t>detail|info</a:t>
            </a:r>
            <a:r>
              <a:rPr lang="en-US" sz="3200" dirty="0" smtClean="0">
                <a:solidFill>
                  <a:srgbClr val="0000FF"/>
                </a:solidFill>
              </a:rPr>
              <a:t>)/(\d+)$</a:t>
            </a:r>
            <a:r>
              <a:rPr lang="en-US" sz="3200" dirty="0" smtClean="0"/>
              <a:t>', '</a:t>
            </a:r>
            <a:r>
              <a:rPr lang="en-US" sz="3200" dirty="0" err="1" smtClean="0"/>
              <a:t>blog.views.home</a:t>
            </a:r>
            <a:r>
              <a:rPr lang="en-US" sz="3200" dirty="0" smtClean="0"/>
              <a:t>’)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1" y="3234981"/>
            <a:ext cx="3654080" cy="1126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^(</a:t>
            </a:r>
            <a:r>
              <a:rPr lang="en-US" sz="2800" dirty="0" err="1" smtClean="0">
                <a:solidFill>
                  <a:srgbClr val="FFFFFF"/>
                </a:solidFill>
              </a:rPr>
              <a:t>detail|info</a:t>
            </a:r>
            <a:r>
              <a:rPr lang="en-US" sz="2800" dirty="0" smtClean="0">
                <a:solidFill>
                  <a:srgbClr val="FFFFFF"/>
                </a:solidFill>
              </a:rPr>
              <a:t>)/(\d+)$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info/1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detail/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071916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list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414071" y="6126163"/>
            <a:ext cx="555358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localhost:8000/blog/detail/123</a:t>
            </a:r>
            <a:endParaRPr lang="en-US" sz="3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895737" y="1600200"/>
            <a:ext cx="2071916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detail/123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4434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9" y="274638"/>
            <a:ext cx="8490401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url</a:t>
            </a:r>
            <a:r>
              <a:rPr lang="en-US" sz="3200" dirty="0" smtClean="0"/>
              <a:t>(</a:t>
            </a:r>
            <a:r>
              <a:rPr lang="en-US" sz="3200" dirty="0" err="1" smtClean="0"/>
              <a:t>r'</a:t>
            </a:r>
            <a:r>
              <a:rPr lang="en-US" sz="3200" dirty="0" err="1" smtClean="0">
                <a:solidFill>
                  <a:srgbClr val="0000FF"/>
                </a:solidFill>
              </a:rPr>
              <a:t>^search</a:t>
            </a:r>
            <a:r>
              <a:rPr lang="en-US" sz="3200" dirty="0" smtClean="0">
                <a:solidFill>
                  <a:srgbClr val="0000FF"/>
                </a:solidFill>
              </a:rPr>
              <a:t>/(happy)$</a:t>
            </a:r>
            <a:r>
              <a:rPr lang="en-US" sz="3200" dirty="0" smtClean="0"/>
              <a:t>', '</a:t>
            </a:r>
            <a:r>
              <a:rPr lang="en-US" sz="3200" dirty="0" err="1" smtClean="0"/>
              <a:t>blog.views.blog_search</a:t>
            </a:r>
            <a:r>
              <a:rPr lang="en-US" sz="3200" dirty="0" smtClean="0"/>
              <a:t>')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329" y="3760097"/>
            <a:ext cx="3770856" cy="10695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^search/(happy)$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5737" y="2693151"/>
            <a:ext cx="2868562" cy="8690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search/happy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895737" y="3798112"/>
            <a:ext cx="2868562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search/</a:t>
            </a:r>
            <a:r>
              <a:rPr lang="en-US" sz="3200" dirty="0" err="1" smtClean="0"/>
              <a:t>aiti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737" y="4886358"/>
            <a:ext cx="2868562" cy="86900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hello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243859" y="6126163"/>
            <a:ext cx="57237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localhost:8000/search/happy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74434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9" y="274638"/>
            <a:ext cx="8490401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url</a:t>
            </a:r>
            <a:r>
              <a:rPr lang="en-US" sz="3200" dirty="0" smtClean="0"/>
              <a:t>(</a:t>
            </a:r>
            <a:r>
              <a:rPr lang="en-US" sz="3200" dirty="0" err="1" smtClean="0"/>
              <a:t>r'</a:t>
            </a:r>
            <a:r>
              <a:rPr lang="en-US" sz="3200" dirty="0" err="1" smtClean="0">
                <a:solidFill>
                  <a:srgbClr val="0000FF"/>
                </a:solidFill>
              </a:rPr>
              <a:t>^search</a:t>
            </a:r>
            <a:r>
              <a:rPr lang="en-US" sz="3200" dirty="0" smtClean="0">
                <a:solidFill>
                  <a:srgbClr val="0000FF"/>
                </a:solidFill>
              </a:rPr>
              <a:t>/(happy)$</a:t>
            </a:r>
            <a:r>
              <a:rPr lang="en-US" sz="3200" dirty="0" smtClean="0"/>
              <a:t>', '</a:t>
            </a:r>
            <a:r>
              <a:rPr lang="en-US" sz="3200" dirty="0" err="1" smtClean="0"/>
              <a:t>blog.views.blog_search</a:t>
            </a:r>
            <a:r>
              <a:rPr lang="en-US" sz="3200" dirty="0" smtClean="0"/>
              <a:t>')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1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Lab: change this regex to match any search term, not just “happy”</a:t>
            </a:r>
          </a:p>
        </p:txBody>
      </p:sp>
    </p:spTree>
    <p:extLst>
      <p:ext uri="{BB962C8B-B14F-4D97-AF65-F5344CB8AC3E}">
        <p14:creationId xmlns:p14="http://schemas.microsoft.com/office/powerpoint/2010/main" val="18287227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Today’s lab: search your blog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3276600"/>
            <a:ext cx="2362200" cy="2209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6190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Template: </a:t>
            </a:r>
            <a:r>
              <a:rPr lang="en-US" sz="3600" dirty="0" err="1" smtClean="0"/>
              <a:t>search.html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191000" y="3476188"/>
            <a:ext cx="1752600" cy="18288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me blog posts that match the search term and put them in the </a:t>
            </a:r>
            <a:r>
              <a:rPr lang="en-US" dirty="0" err="1" smtClean="0"/>
              <a:t>search.html</a:t>
            </a:r>
            <a:r>
              <a:rPr lang="en-US" dirty="0" smtClean="0"/>
              <a:t> template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3107690" cy="3149600"/>
          </a:xfrm>
          <a:prstGeom prst="rect">
            <a:avLst/>
          </a:prstGeom>
          <a:noFill/>
          <a:ln w="19050" cmpd="sng">
            <a:solidFill>
              <a:srgbClr val="4F81BD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09600" y="2819400"/>
            <a:ext cx="3107690" cy="3149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Term: </a:t>
            </a:r>
            <a:r>
              <a:rPr lang="en-US" sz="2400" dirty="0" smtClean="0">
                <a:solidFill>
                  <a:schemeClr val="tx1"/>
                </a:solidFill>
              </a:rPr>
              <a:t>term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Matching blog posts: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Some blog post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Some other blog post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1"/>
            <a:endCxn id="11" idx="3"/>
          </p:cNvCxnSpPr>
          <p:nvPr/>
        </p:nvCxnSpPr>
        <p:spPr>
          <a:xfrm flipH="1">
            <a:off x="3717290" y="4390588"/>
            <a:ext cx="473710" cy="3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5" idx="1"/>
          </p:cNvCxnSpPr>
          <p:nvPr/>
        </p:nvCxnSpPr>
        <p:spPr>
          <a:xfrm flipV="1">
            <a:off x="5943600" y="4381500"/>
            <a:ext cx="457200" cy="9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43600" y="4191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05600" y="25908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Models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279253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Views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4572000" y="1524000"/>
            <a:ext cx="3962400" cy="609600"/>
          </a:xfrm>
          <a:prstGeom prst="rect">
            <a:avLst/>
          </a:prstGeom>
          <a:ln w="57150" cmpd="sng">
            <a:solidFill>
              <a:srgbClr val="C0504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localhost:8000/search/&lt;term&gt;</a:t>
            </a:r>
            <a:endParaRPr lang="en-US" sz="2400" dirty="0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 flipH="1">
            <a:off x="5867400" y="2133600"/>
            <a:ext cx="685800" cy="1305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7994111">
            <a:off x="5550537" y="2510606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urls.py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54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way to search for text in your blog posts</a:t>
            </a:r>
          </a:p>
          <a:p>
            <a:r>
              <a:rPr lang="en-US" dirty="0" smtClean="0"/>
              <a:t>view</a:t>
            </a:r>
          </a:p>
          <a:p>
            <a:r>
              <a:rPr lang="en-US" dirty="0" err="1" smtClean="0"/>
              <a:t>urls</a:t>
            </a:r>
            <a:endParaRPr lang="en-US" dirty="0" smtClean="0"/>
          </a:p>
          <a:p>
            <a:r>
              <a:rPr lang="en-US" dirty="0" smtClean="0"/>
              <a:t>template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Read all instructions before starting the lab!</a:t>
            </a:r>
          </a:p>
          <a:p>
            <a:r>
              <a:rPr lang="en-US" dirty="0" smtClean="0"/>
              <a:t>If you haven’t finished the last lab, still move on to this 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8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data from Model</a:t>
            </a:r>
          </a:p>
          <a:p>
            <a:r>
              <a:rPr lang="en-US" dirty="0" smtClean="0"/>
              <a:t>Choose a template to display</a:t>
            </a:r>
          </a:p>
          <a:p>
            <a:r>
              <a:rPr lang="en-US" dirty="0" smtClean="0"/>
              <a:t>Return template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7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Views: </a:t>
            </a:r>
            <a:r>
              <a:rPr lang="en-US" dirty="0" err="1" smtClean="0"/>
              <a:t>list.html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1301"/>
            <a:ext cx="8229600" cy="36749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blog_list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blog_list</a:t>
            </a:r>
            <a:r>
              <a:rPr lang="en-US" dirty="0" smtClean="0"/>
              <a:t> = </a:t>
            </a:r>
            <a:r>
              <a:rPr lang="en-US" dirty="0" err="1" smtClean="0"/>
              <a:t>Blog.objects.all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loader.get_template</a:t>
            </a:r>
            <a:r>
              <a:rPr lang="en-US" dirty="0" smtClean="0"/>
              <a:t>('blog/</a:t>
            </a:r>
            <a:r>
              <a:rPr lang="en-US" dirty="0" err="1" smtClean="0"/>
              <a:t>list.html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    c = Context({'blog_list':</a:t>
            </a:r>
            <a:r>
              <a:rPr lang="en-US" dirty="0" err="1" smtClean="0"/>
              <a:t>blog_list</a:t>
            </a:r>
            <a:r>
              <a:rPr lang="en-US" dirty="0" smtClean="0"/>
              <a:t>})</a:t>
            </a:r>
          </a:p>
          <a:p>
            <a:pPr marL="0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HttpResponse</a:t>
            </a:r>
            <a:r>
              <a:rPr lang="en-US" dirty="0" smtClean="0"/>
              <a:t>(</a:t>
            </a:r>
            <a:r>
              <a:rPr lang="en-US" dirty="0" err="1" smtClean="0"/>
              <a:t>t.render</a:t>
            </a:r>
            <a:r>
              <a:rPr lang="en-US" dirty="0" smtClean="0"/>
              <a:t>(c))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5294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Get list of all blogs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Put it in the </a:t>
            </a:r>
            <a:r>
              <a:rPr lang="en-US" sz="2400" dirty="0" err="1" smtClean="0"/>
              <a:t>list.html</a:t>
            </a:r>
            <a:r>
              <a:rPr lang="en-US" sz="2400" dirty="0" smtClean="0"/>
              <a:t> template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67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blog_list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chemeClr val="accent2"/>
                </a:solidFill>
              </a:rPr>
              <a:t>blog_list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dirty="0" err="1" smtClean="0">
                <a:solidFill>
                  <a:schemeClr val="accent2"/>
                </a:solidFill>
              </a:rPr>
              <a:t>Blog.objects.all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loader.get_template</a:t>
            </a:r>
            <a:r>
              <a:rPr lang="en-US" dirty="0" smtClean="0"/>
              <a:t>('blog/</a:t>
            </a:r>
            <a:r>
              <a:rPr lang="en-US" dirty="0" err="1" smtClean="0"/>
              <a:t>list.html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    c = Context({'blog_list':</a:t>
            </a:r>
            <a:r>
              <a:rPr lang="en-US" dirty="0" err="1" smtClean="0"/>
              <a:t>blog_list</a:t>
            </a:r>
            <a:r>
              <a:rPr lang="en-US" dirty="0" smtClean="0"/>
              <a:t>})</a:t>
            </a:r>
          </a:p>
          <a:p>
            <a:pPr marL="0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HttpResponse</a:t>
            </a:r>
            <a:r>
              <a:rPr lang="en-US" dirty="0" smtClean="0"/>
              <a:t>(</a:t>
            </a:r>
            <a:r>
              <a:rPr lang="en-US" dirty="0" err="1" smtClean="0"/>
              <a:t>t.render</a:t>
            </a:r>
            <a:r>
              <a:rPr lang="en-US" dirty="0" smtClean="0"/>
              <a:t>(c))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blog_list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blog_list</a:t>
            </a:r>
            <a:r>
              <a:rPr lang="en-US" dirty="0" smtClean="0"/>
              <a:t> = </a:t>
            </a:r>
            <a:r>
              <a:rPr lang="en-US" dirty="0" err="1" smtClean="0"/>
              <a:t>Blog.objects.all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504D"/>
                </a:solidFill>
              </a:rPr>
              <a:t>    t = </a:t>
            </a:r>
            <a:r>
              <a:rPr lang="en-US" dirty="0" err="1" smtClean="0">
                <a:solidFill>
                  <a:srgbClr val="C0504D"/>
                </a:solidFill>
              </a:rPr>
              <a:t>loader.get_template</a:t>
            </a:r>
            <a:r>
              <a:rPr lang="en-US" dirty="0" smtClean="0">
                <a:solidFill>
                  <a:srgbClr val="C0504D"/>
                </a:solidFill>
              </a:rPr>
              <a:t>('blog/</a:t>
            </a:r>
            <a:r>
              <a:rPr lang="en-US" dirty="0" err="1" smtClean="0">
                <a:solidFill>
                  <a:srgbClr val="C0504D"/>
                </a:solidFill>
              </a:rPr>
              <a:t>list.html</a:t>
            </a:r>
            <a:r>
              <a:rPr lang="en-US" dirty="0" smtClean="0">
                <a:solidFill>
                  <a:srgbClr val="C0504D"/>
                </a:solidFill>
              </a:rPr>
              <a:t>')</a:t>
            </a:r>
          </a:p>
          <a:p>
            <a:pPr marL="0" indent="0">
              <a:buNone/>
            </a:pPr>
            <a:r>
              <a:rPr lang="en-US" dirty="0" smtClean="0"/>
              <a:t>    c = Context({'blog_list':</a:t>
            </a:r>
            <a:r>
              <a:rPr lang="en-US" dirty="0" err="1" smtClean="0"/>
              <a:t>blog_list</a:t>
            </a:r>
            <a:r>
              <a:rPr lang="en-US" dirty="0" smtClean="0"/>
              <a:t>})</a:t>
            </a:r>
          </a:p>
          <a:p>
            <a:pPr marL="0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HttpResponse</a:t>
            </a:r>
            <a:r>
              <a:rPr lang="en-US" dirty="0" smtClean="0"/>
              <a:t>(</a:t>
            </a:r>
            <a:r>
              <a:rPr lang="en-US" dirty="0" err="1" smtClean="0"/>
              <a:t>t.render</a:t>
            </a:r>
            <a:r>
              <a:rPr lang="en-US" dirty="0" smtClean="0"/>
              <a:t>(c))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variables to be used in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blog_list</a:t>
            </a:r>
            <a:r>
              <a:rPr lang="en-US" dirty="0" smtClean="0"/>
              <a:t>(request):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blog_list</a:t>
            </a:r>
            <a:r>
              <a:rPr lang="en-US" dirty="0" smtClean="0"/>
              <a:t> = </a:t>
            </a:r>
            <a:r>
              <a:rPr lang="en-US" dirty="0" err="1" smtClean="0"/>
              <a:t>Blog.objects.all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loader.get_template</a:t>
            </a:r>
            <a:r>
              <a:rPr lang="en-US" dirty="0" smtClean="0"/>
              <a:t>('blog/</a:t>
            </a:r>
            <a:r>
              <a:rPr lang="en-US" dirty="0" err="1" smtClean="0"/>
              <a:t>list.html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c = Context({'blog_list':</a:t>
            </a:r>
            <a:r>
              <a:rPr lang="en-US" dirty="0" err="1" smtClean="0">
                <a:solidFill>
                  <a:schemeClr val="accent2"/>
                </a:solidFill>
              </a:rPr>
              <a:t>blog_list</a:t>
            </a:r>
            <a:r>
              <a:rPr lang="en-US" dirty="0" smtClean="0">
                <a:solidFill>
                  <a:schemeClr val="accent2"/>
                </a:solidFill>
              </a:rPr>
              <a:t>})</a:t>
            </a:r>
          </a:p>
          <a:p>
            <a:pPr marL="0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HttpResponse</a:t>
            </a:r>
            <a:r>
              <a:rPr lang="en-US" dirty="0" smtClean="0"/>
              <a:t>(</a:t>
            </a:r>
            <a:r>
              <a:rPr lang="en-US" dirty="0" err="1" smtClean="0"/>
              <a:t>t.render</a:t>
            </a:r>
            <a:r>
              <a:rPr lang="en-US" dirty="0" smtClean="0"/>
              <a:t>(c))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5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1298</Words>
  <Application>Microsoft Macintosh PowerPoint</Application>
  <PresentationFormat>On-screen Show (4:3)</PresentationFormat>
  <Paragraphs>324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How Django works</vt:lpstr>
      <vt:lpstr>Today: Views and urls.py</vt:lpstr>
      <vt:lpstr>Today’s lab: search your blog</vt:lpstr>
      <vt:lpstr>Views</vt:lpstr>
      <vt:lpstr>Views: list.html</vt:lpstr>
      <vt:lpstr>Data from Model</vt:lpstr>
      <vt:lpstr>Choose template</vt:lpstr>
      <vt:lpstr>Name variables to be used in template</vt:lpstr>
      <vt:lpstr>Return template with data</vt:lpstr>
      <vt:lpstr>Getting data from Models</vt:lpstr>
      <vt:lpstr>Filters</vt:lpstr>
      <vt:lpstr>Filter syntax</vt:lpstr>
      <vt:lpstr>View to get blogs containing the word AITI</vt:lpstr>
      <vt:lpstr>Ordering</vt:lpstr>
      <vt:lpstr>Getting data from model</vt:lpstr>
      <vt:lpstr>Name variables to be used in templates</vt:lpstr>
      <vt:lpstr>Lab: view for blog_search</vt:lpstr>
      <vt:lpstr>Regular Expression</vt:lpstr>
      <vt:lpstr>Regular Expression</vt:lpstr>
      <vt:lpstr>How to define these patterns?</vt:lpstr>
      <vt:lpstr>Start and end of line</vt:lpstr>
      <vt:lpstr>Characters</vt:lpstr>
      <vt:lpstr>Characters</vt:lpstr>
      <vt:lpstr>Characters</vt:lpstr>
      <vt:lpstr>Characters</vt:lpstr>
      <vt:lpstr>PowerPoint Presentation</vt:lpstr>
      <vt:lpstr>Repetition</vt:lpstr>
      <vt:lpstr>Repetition</vt:lpstr>
      <vt:lpstr>Repetition</vt:lpstr>
      <vt:lpstr>Practice: which ones match the regex?</vt:lpstr>
      <vt:lpstr>PowerPoint Presentation</vt:lpstr>
      <vt:lpstr>Practice: which ones match the regex?</vt:lpstr>
      <vt:lpstr>Practice: which ones match the regex?</vt:lpstr>
      <vt:lpstr>PowerPoint Presentation</vt:lpstr>
      <vt:lpstr>PowerPoint Presentation</vt:lpstr>
      <vt:lpstr>urls.py</vt:lpstr>
      <vt:lpstr>urls.py</vt:lpstr>
      <vt:lpstr>urls.py</vt:lpstr>
      <vt:lpstr>url(r'^$', 'blog.views.home’)</vt:lpstr>
      <vt:lpstr>url(r'^list/$', 'blog.views.home’)</vt:lpstr>
      <vt:lpstr>url(r'^(detail|info)/(\d+)$', 'blog.views.home’)</vt:lpstr>
      <vt:lpstr>url(r'^search/(happy)$', 'blog.views.blog_search')</vt:lpstr>
      <vt:lpstr>url(r'^search/(happy)$', 'blog.views.blog_search')</vt:lpstr>
      <vt:lpstr>Today’s lab: search your blog</vt:lpstr>
      <vt:lpstr>Lab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Alpert</dc:creator>
  <cp:lastModifiedBy>Leah Alpert</cp:lastModifiedBy>
  <cp:revision>35</cp:revision>
  <dcterms:created xsi:type="dcterms:W3CDTF">2013-07-09T14:37:28Z</dcterms:created>
  <dcterms:modified xsi:type="dcterms:W3CDTF">2013-07-11T15:04:00Z</dcterms:modified>
</cp:coreProperties>
</file>