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3.jpeg" ContentType="image/jpeg"/>
  <Override PartName="/ppt/media/image2.tiff" ContentType="image/tiff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BD04FC37-07BC-4FDF-8169-908EBAA4EEAB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BB297859-CF6A-43C2-A48F-D40ADB44F0C1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7/12/13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91A8799-0A89-4A96-8D22-3734E47A5452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Click to edit the title text formatClick to edit Master title style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Arial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Arial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</a:rPr>
              <a:t>Fifth level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Arial"/>
              </a:rPr>
              <a:t>7/12/13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2EB93E2-57D5-4051-A871-9CCB287DB7DC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42" name="Line 6"/>
          <p:cNvSpPr/>
          <p:nvPr/>
        </p:nvSpPr>
        <p:spPr>
          <a:xfrm>
            <a:off x="460800" y="1501200"/>
            <a:ext cx="8229600" cy="1440"/>
          </a:xfrm>
          <a:prstGeom prst="line">
            <a:avLst/>
          </a:prstGeom>
          <a:ln w="12600">
            <a:solidFill>
              <a:srgbClr val="4f81bd"/>
            </a:solidFill>
            <a:custDash>
              <a:ds d="35000" sp="105000"/>
            </a:custDash>
            <a:round/>
          </a:ln>
        </p:spPr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tiff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685800" y="222732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0a67a3"/>
                </a:solidFill>
                <a:latin typeface="Arial"/>
              </a:rPr>
              <a:t>Accelerating </a:t>
            </a:r>
            <a:r>
              <a:rPr lang="en-US" sz="4000">
                <a:solidFill>
                  <a:srgbClr val="0a67a3"/>
                </a:solidFill>
                <a:latin typeface="Arial"/>
              </a:rPr>
              <a:t>
</a:t>
            </a:r>
            <a:r>
              <a:rPr lang="en-US" sz="4000">
                <a:solidFill>
                  <a:srgbClr val="0a67a3"/>
                </a:solidFill>
                <a:latin typeface="Arial"/>
              </a:rPr>
              <a:t>Information Technology </a:t>
            </a:r>
            <a:r>
              <a:rPr lang="en-US" sz="4000">
                <a:solidFill>
                  <a:srgbClr val="0a67a3"/>
                </a:solidFill>
                <a:latin typeface="Arial"/>
              </a:rPr>
              <a:t>
</a:t>
            </a:r>
            <a:r>
              <a:rPr lang="en-US" sz="4000">
                <a:solidFill>
                  <a:srgbClr val="0a67a3"/>
                </a:solidFill>
                <a:latin typeface="Arial"/>
              </a:rPr>
              <a:t>Innovation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685800" y="36262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"/>
              </a:rPr>
              <a:t>http://aiti.mit.edu</a:t>
            </a:r>
            <a:endParaRPr/>
          </a:p>
        </p:txBody>
      </p:sp>
      <p:sp>
        <p:nvSpPr>
          <p:cNvPr id="82" name="CustomShape 3"/>
          <p:cNvSpPr/>
          <p:nvPr/>
        </p:nvSpPr>
        <p:spPr>
          <a:xfrm>
            <a:off x="2286000" y="5294160"/>
            <a:ext cx="4571640" cy="7002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"/>
              </a:rPr>
              <a:t>Ghana Summer 2013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"/>
              </a:rPr>
              <a:t>Django Lecture 6 – Forms</a:t>
            </a:r>
            <a:endParaRPr/>
          </a:p>
        </p:txBody>
      </p:sp>
      <p:pic>
        <p:nvPicPr>
          <p:cNvPr descr="" id="8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430360" y="640080"/>
            <a:ext cx="4282920" cy="1460160"/>
          </a:xfrm>
          <a:prstGeom prst="rect">
            <a:avLst/>
          </a:prstGeom>
        </p:spPr>
      </p:pic>
      <p:pic>
        <p:nvPicPr>
          <p:cNvPr descr="" id="84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8360" y="6310080"/>
            <a:ext cx="1154160" cy="491040"/>
          </a:xfrm>
          <a:prstGeom prst="rect">
            <a:avLst/>
          </a:prstGeom>
        </p:spPr>
      </p:pic>
      <p:pic>
        <p:nvPicPr>
          <p:cNvPr descr="" id="85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220240" y="6307560"/>
            <a:ext cx="923400" cy="49392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Django Form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from django import forms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class SubmissionForm(forms.Form):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400">
                <a:solidFill>
                  <a:srgbClr val="000000"/>
                </a:solidFill>
                <a:latin typeface="Courier New"/>
              </a:rPr>
              <a:t>title = forms.CharField(max_length=100)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400">
                <a:solidFill>
                  <a:srgbClr val="000000"/>
                </a:solidFill>
                <a:latin typeface="Courier New"/>
              </a:rPr>
              <a:t>name = forms.CharField(max_length=100)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2400">
                <a:solidFill>
                  <a:srgbClr val="000000"/>
                </a:solidFill>
                <a:latin typeface="Courier New"/>
              </a:rPr>
              <a:t>description = forms.CharField(</a:t>
            </a:r>
            <a:r>
              <a:rPr lang="en-US" sz="2400">
                <a:solidFill>
                  <a:srgbClr val="000000"/>
                </a:solidFill>
                <a:latin typeface="Courier New"/>
              </a:rPr>
              <a:t>widget= forms.Textarea )</a:t>
            </a:r>
            <a:endParaRPr/>
          </a:p>
        </p:txBody>
      </p:sp>
      <p:sp>
        <p:nvSpPr>
          <p:cNvPr id="12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424ADFB-3109-47AC-A7FD-506F5588283F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Filling out a form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41E4D32-6304-4A23-BEEA-9559261C5CB0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descr="" id="12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486080" y="2060280"/>
            <a:ext cx="6159240" cy="414000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Getting form data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229240" cy="4858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</a:rPr>
              <a:t>When someone presses “Submit”, the browser sends the data from the form to the view as a dictionary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{’title': ’My House', 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 ’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name': ’Leah Alpert',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 ’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description': ’My beautiful painting!'})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Arial"/>
              </a:rPr>
              <a:t>You can access this dictionary in the view with request.POST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0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4CC0D4E-C2C8-458F-B2A4-B452AE947CD4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Form validation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lang="en-US" sz="3000">
                <a:solidFill>
                  <a:srgbClr val="000000"/>
                </a:solidFill>
                <a:latin typeface="Courier New"/>
              </a:rPr>
              <a:t>f.is_valid() 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Arial"/>
              </a:rPr>
              <a:t>Returns true if all values passed to the form are valid</a:t>
            </a:r>
            <a:endParaRPr/>
          </a:p>
        </p:txBody>
      </p:sp>
      <p:sp>
        <p:nvSpPr>
          <p:cNvPr id="13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8C10CEF-6752-4FB6-8B95-E95059FD0D6C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cleaned_data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457200" y="1417680"/>
            <a:ext cx="8229240" cy="507708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f.cleaned_data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Arial"/>
              </a:rPr>
              <a:t>Returns a dictionary with all data from form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{’title': ’My House',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 ’</a:t>
            </a:r>
            <a:r>
              <a:rPr lang="en-US" sz="2400">
                <a:solidFill>
                  <a:srgbClr val="000000"/>
                </a:solidFill>
                <a:latin typeface="Courier New"/>
              </a:rPr>
              <a:t>name': ’Leah Alpert',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 ’</a:t>
            </a:r>
            <a:r>
              <a:rPr lang="en-US" sz="2400">
                <a:solidFill>
                  <a:srgbClr val="000000"/>
                </a:solidFill>
                <a:latin typeface="Courier New"/>
              </a:rPr>
              <a:t>description': ’My beautiful painting!'})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ff"/>
                </a:solidFill>
                <a:latin typeface="Courier New"/>
              </a:rPr>
              <a:t>class SubmissionForm(forms.Form):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ff"/>
                </a:solidFill>
                <a:latin typeface="Courier New"/>
              </a:rPr>
              <a:t>    </a:t>
            </a:r>
            <a:r>
              <a:rPr lang="en-US" sz="2400">
                <a:solidFill>
                  <a:srgbClr val="0000ff"/>
                </a:solidFill>
                <a:latin typeface="Courier New"/>
              </a:rPr>
              <a:t>title = forms.CharField(max_length=100)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ff"/>
                </a:solidFill>
                <a:latin typeface="Courier New"/>
              </a:rPr>
              <a:t>    </a:t>
            </a:r>
            <a:r>
              <a:rPr lang="en-US" sz="2400">
                <a:solidFill>
                  <a:srgbClr val="0000ff"/>
                </a:solidFill>
                <a:latin typeface="Courier New"/>
              </a:rPr>
              <a:t>name = forms.CharField(max_length=100)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ff"/>
                </a:solidFill>
                <a:latin typeface="Courier New"/>
              </a:rPr>
              <a:t>    </a:t>
            </a:r>
            <a:r>
              <a:rPr lang="en-US" sz="2400">
                <a:solidFill>
                  <a:srgbClr val="0000ff"/>
                </a:solidFill>
                <a:latin typeface="Courier New"/>
              </a:rPr>
              <a:t>description = forms.CharField(</a:t>
            </a:r>
            <a:r>
              <a:rPr lang="en-US" sz="2400">
                <a:solidFill>
                  <a:srgbClr val="0000ff"/>
                </a:solidFill>
                <a:latin typeface="Courier New"/>
              </a:rPr>
              <a:t>widget= forms.Textarea 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650E60B-945C-481B-8329-B887945FC819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Form Error Handling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</a:rPr>
              <a:t>Error handling is done automatically by the form and errors are saved into an instance variable called errors</a:t>
            </a:r>
            <a:endParaRPr/>
          </a:p>
        </p:txBody>
      </p:sp>
      <p:sp>
        <p:nvSpPr>
          <p:cNvPr id="13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60531A6-0575-4E44-8EB8-4059C0822A45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Forms in Django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9ABCF23-6080-4906-A321-BB480D7624AF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142" name="CustomShape 3"/>
          <p:cNvSpPr/>
          <p:nvPr/>
        </p:nvSpPr>
        <p:spPr>
          <a:xfrm>
            <a:off x="6449040" y="3482280"/>
            <a:ext cx="2361960" cy="22093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Arial"/>
              </a:rPr>
              <a:t>Artwork</a:t>
            </a:r>
            <a:endParaRPr/>
          </a:p>
        </p:txBody>
      </p:sp>
      <p:sp>
        <p:nvSpPr>
          <p:cNvPr id="143" name="CustomShape 4"/>
          <p:cNvSpPr/>
          <p:nvPr/>
        </p:nvSpPr>
        <p:spPr>
          <a:xfrm>
            <a:off x="581760" y="2858400"/>
            <a:ext cx="3276360" cy="6390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Template</a:t>
            </a:r>
            <a:endParaRPr/>
          </a:p>
        </p:txBody>
      </p:sp>
      <p:sp>
        <p:nvSpPr>
          <p:cNvPr id="144" name="CustomShape 5"/>
          <p:cNvSpPr/>
          <p:nvPr/>
        </p:nvSpPr>
        <p:spPr>
          <a:xfrm>
            <a:off x="4239360" y="3681720"/>
            <a:ext cx="1752120" cy="1828440"/>
          </a:xfrm>
          <a:prstGeom prst="rect">
            <a:avLst/>
          </a:prstGeom>
          <a:gradFill>
            <a:gsLst>
              <a:gs pos="0">
                <a:srgbClr val="f1eaf8"/>
              </a:gs>
              <a:gs pos="50000">
                <a:srgbClr val="c8b3e9"/>
              </a:gs>
              <a:gs pos="100000">
                <a:srgbClr val="f1eaf8"/>
              </a:gs>
            </a:gsLst>
            <a:lin ang="16200000"/>
          </a:gradFill>
          <a:ln w="324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Get data from form and put it in the database</a:t>
            </a:r>
            <a:endParaRPr/>
          </a:p>
        </p:txBody>
      </p:sp>
      <p:sp>
        <p:nvSpPr>
          <p:cNvPr id="145" name="CustomShape 6"/>
          <p:cNvSpPr/>
          <p:nvPr/>
        </p:nvSpPr>
        <p:spPr>
          <a:xfrm flipH="1">
            <a:off x="3764880" y="4596120"/>
            <a:ext cx="473400" cy="324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  <p:sp>
        <p:nvSpPr>
          <p:cNvPr id="146" name="CustomShape 7"/>
          <p:cNvSpPr/>
          <p:nvPr/>
        </p:nvSpPr>
        <p:spPr>
          <a:xfrm flipV="1" rot="10800000">
            <a:off x="5535000" y="4578120"/>
            <a:ext cx="456840" cy="864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  <p:sp>
        <p:nvSpPr>
          <p:cNvPr id="147" name="CustomShape 8"/>
          <p:cNvSpPr/>
          <p:nvPr/>
        </p:nvSpPr>
        <p:spPr>
          <a:xfrm flipH="1">
            <a:off x="5991120" y="4396680"/>
            <a:ext cx="456840" cy="36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  <p:sp>
        <p:nvSpPr>
          <p:cNvPr id="148" name="CustomShape 9"/>
          <p:cNvSpPr/>
          <p:nvPr/>
        </p:nvSpPr>
        <p:spPr>
          <a:xfrm>
            <a:off x="6753960" y="2796480"/>
            <a:ext cx="1828440" cy="6390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Models</a:t>
            </a:r>
            <a:endParaRPr/>
          </a:p>
        </p:txBody>
      </p:sp>
      <p:sp>
        <p:nvSpPr>
          <p:cNvPr id="149" name="CustomShape 10"/>
          <p:cNvSpPr/>
          <p:nvPr/>
        </p:nvSpPr>
        <p:spPr>
          <a:xfrm>
            <a:off x="4148640" y="3072600"/>
            <a:ext cx="1676160" cy="6390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View</a:t>
            </a:r>
            <a:endParaRPr/>
          </a:p>
        </p:txBody>
      </p:sp>
      <p:sp>
        <p:nvSpPr>
          <p:cNvPr id="150" name="CustomShape 11"/>
          <p:cNvSpPr/>
          <p:nvPr/>
        </p:nvSpPr>
        <p:spPr>
          <a:xfrm>
            <a:off x="4343760" y="1729440"/>
            <a:ext cx="4359600" cy="60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localhost:8000/submit</a:t>
            </a:r>
            <a:endParaRPr/>
          </a:p>
        </p:txBody>
      </p:sp>
      <p:sp>
        <p:nvSpPr>
          <p:cNvPr id="151" name="CustomShape 12"/>
          <p:cNvSpPr/>
          <p:nvPr/>
        </p:nvSpPr>
        <p:spPr>
          <a:xfrm flipH="1">
            <a:off x="5825160" y="2339280"/>
            <a:ext cx="698400" cy="134208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  <p:sp>
        <p:nvSpPr>
          <p:cNvPr id="152" name="CustomShape 13"/>
          <p:cNvSpPr/>
          <p:nvPr/>
        </p:nvSpPr>
        <p:spPr>
          <a:xfrm rot="17994000">
            <a:off x="5545080" y="2639160"/>
            <a:ext cx="110124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urls.py</a:t>
            </a:r>
            <a:endParaRPr/>
          </a:p>
        </p:txBody>
      </p:sp>
      <p:pic>
        <p:nvPicPr>
          <p:cNvPr descr="" id="153" name="Picture 17"/>
          <p:cNvPicPr/>
          <p:nvPr/>
        </p:nvPicPr>
        <p:blipFill>
          <a:blip r:embed="rId1"/>
          <a:stretch>
            <a:fillRect/>
          </a:stretch>
        </p:blipFill>
        <p:spPr>
          <a:xfrm>
            <a:off x="641520" y="3573000"/>
            <a:ext cx="3103200" cy="2123640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154" name="CustomShape 14"/>
          <p:cNvSpPr/>
          <p:nvPr/>
        </p:nvSpPr>
        <p:spPr>
          <a:xfrm flipV="1" rot="10800000">
            <a:off x="3308760" y="4349520"/>
            <a:ext cx="456840" cy="864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Creating a view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420840" y="1600200"/>
            <a:ext cx="8444520" cy="5121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3200">
                <a:solidFill>
                  <a:srgbClr val="000000"/>
                </a:solidFill>
                <a:latin typeface="Arial"/>
              </a:rPr>
              <a:t>Check if form has been submitted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3200">
                <a:solidFill>
                  <a:srgbClr val="000000"/>
                </a:solidFill>
                <a:latin typeface="Arial"/>
              </a:rPr>
              <a:t>Check if form is filled out correctly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3200">
                <a:solidFill>
                  <a:srgbClr val="000000"/>
                </a:solidFill>
                <a:latin typeface="Arial"/>
              </a:rPr>
              <a:t>Get data from form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3200">
                <a:solidFill>
                  <a:srgbClr val="000000"/>
                </a:solidFill>
                <a:latin typeface="Arial"/>
              </a:rPr>
              <a:t>Create a new object using form data</a:t>
            </a:r>
            <a:endParaRPr/>
          </a:p>
        </p:txBody>
      </p:sp>
      <p:sp>
        <p:nvSpPr>
          <p:cNvPr id="15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EF787D3-0C2A-4F70-BF23-48563808C8AA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158" name="CustomShape 4"/>
          <p:cNvSpPr/>
          <p:nvPr/>
        </p:nvSpPr>
        <p:spPr>
          <a:xfrm>
            <a:off x="5549760" y="5364720"/>
            <a:ext cx="1338120" cy="11077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1100">
                <a:solidFill>
                  <a:srgbClr val="ffffff"/>
                </a:solidFill>
                <a:latin typeface="Arial"/>
              </a:rPr>
              <a:t>Artwork</a:t>
            </a:r>
            <a:endParaRPr/>
          </a:p>
        </p:txBody>
      </p:sp>
      <p:sp>
        <p:nvSpPr>
          <p:cNvPr id="159" name="CustomShape 5"/>
          <p:cNvSpPr/>
          <p:nvPr/>
        </p:nvSpPr>
        <p:spPr>
          <a:xfrm>
            <a:off x="2225520" y="5051880"/>
            <a:ext cx="1856160" cy="3952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"/>
              </a:rPr>
              <a:t>Template</a:t>
            </a:r>
            <a:endParaRPr/>
          </a:p>
        </p:txBody>
      </p:sp>
      <p:sp>
        <p:nvSpPr>
          <p:cNvPr id="160" name="CustomShape 6"/>
          <p:cNvSpPr/>
          <p:nvPr/>
        </p:nvSpPr>
        <p:spPr>
          <a:xfrm>
            <a:off x="4297680" y="5464800"/>
            <a:ext cx="992520" cy="916560"/>
          </a:xfrm>
          <a:prstGeom prst="rect">
            <a:avLst/>
          </a:prstGeom>
          <a:gradFill>
            <a:gsLst>
              <a:gs pos="0">
                <a:srgbClr val="f1eaf8"/>
              </a:gs>
              <a:gs pos="50000">
                <a:srgbClr val="c8b3e9"/>
              </a:gs>
              <a:gs pos="100000">
                <a:srgbClr val="f1eaf8"/>
              </a:gs>
            </a:gsLst>
            <a:lin ang="16200000"/>
          </a:gradFill>
          <a:ln w="324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Arial"/>
              </a:rPr>
              <a:t>Get data from form and put it in the database</a:t>
            </a:r>
            <a:endParaRPr/>
          </a:p>
        </p:txBody>
      </p:sp>
      <p:sp>
        <p:nvSpPr>
          <p:cNvPr id="161" name="CustomShape 7"/>
          <p:cNvSpPr/>
          <p:nvPr/>
        </p:nvSpPr>
        <p:spPr>
          <a:xfrm flipH="1">
            <a:off x="4028760" y="5923080"/>
            <a:ext cx="268200" cy="144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  <p:sp>
        <p:nvSpPr>
          <p:cNvPr id="162" name="CustomShape 8"/>
          <p:cNvSpPr/>
          <p:nvPr/>
        </p:nvSpPr>
        <p:spPr>
          <a:xfrm flipV="1" rot="10800000">
            <a:off x="5032080" y="5914080"/>
            <a:ext cx="258840" cy="432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  <p:sp>
        <p:nvSpPr>
          <p:cNvPr id="163" name="CustomShape 9"/>
          <p:cNvSpPr/>
          <p:nvPr/>
        </p:nvSpPr>
        <p:spPr>
          <a:xfrm flipH="1">
            <a:off x="5290200" y="5823000"/>
            <a:ext cx="258840" cy="36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  <p:sp>
        <p:nvSpPr>
          <p:cNvPr id="164" name="CustomShape 10"/>
          <p:cNvSpPr/>
          <p:nvPr/>
        </p:nvSpPr>
        <p:spPr>
          <a:xfrm>
            <a:off x="5722560" y="5020920"/>
            <a:ext cx="1035720" cy="3952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"/>
              </a:rPr>
              <a:t>Models</a:t>
            </a:r>
            <a:endParaRPr/>
          </a:p>
        </p:txBody>
      </p:sp>
      <p:sp>
        <p:nvSpPr>
          <p:cNvPr id="165" name="CustomShape 11"/>
          <p:cNvSpPr/>
          <p:nvPr/>
        </p:nvSpPr>
        <p:spPr>
          <a:xfrm>
            <a:off x="4246560" y="5159160"/>
            <a:ext cx="949320" cy="3952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"/>
              </a:rPr>
              <a:t>View</a:t>
            </a:r>
            <a:endParaRPr/>
          </a:p>
        </p:txBody>
      </p:sp>
      <p:sp>
        <p:nvSpPr>
          <p:cNvPr id="166" name="CustomShape 12"/>
          <p:cNvSpPr/>
          <p:nvPr/>
        </p:nvSpPr>
        <p:spPr>
          <a:xfrm>
            <a:off x="4357080" y="4485960"/>
            <a:ext cx="2469960" cy="305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</a:rPr>
              <a:t>localhost:8000/submit</a:t>
            </a:r>
            <a:endParaRPr/>
          </a:p>
        </p:txBody>
      </p:sp>
      <p:sp>
        <p:nvSpPr>
          <p:cNvPr id="167" name="CustomShape 13"/>
          <p:cNvSpPr/>
          <p:nvPr/>
        </p:nvSpPr>
        <p:spPr>
          <a:xfrm flipH="1">
            <a:off x="5195520" y="4791600"/>
            <a:ext cx="395640" cy="67284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  <p:sp>
        <p:nvSpPr>
          <p:cNvPr id="168" name="CustomShape 14"/>
          <p:cNvSpPr/>
          <p:nvPr/>
        </p:nvSpPr>
        <p:spPr>
          <a:xfrm rot="18181200">
            <a:off x="4930560" y="4881600"/>
            <a:ext cx="797760" cy="2570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Arial"/>
              </a:rPr>
              <a:t>urls.py</a:t>
            </a:r>
            <a:endParaRPr/>
          </a:p>
        </p:txBody>
      </p:sp>
      <p:pic>
        <p:nvPicPr>
          <p:cNvPr descr="" id="169" name="Picture 16"/>
          <p:cNvPicPr/>
          <p:nvPr/>
        </p:nvPicPr>
        <p:blipFill>
          <a:blip r:embed="rId1"/>
          <a:stretch>
            <a:fillRect/>
          </a:stretch>
        </p:blipFill>
        <p:spPr>
          <a:xfrm>
            <a:off x="2259360" y="5410080"/>
            <a:ext cx="1758240" cy="1064520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170" name="CustomShape 15"/>
          <p:cNvSpPr/>
          <p:nvPr/>
        </p:nvSpPr>
        <p:spPr>
          <a:xfrm flipV="1" rot="10800000">
            <a:off x="3770640" y="5799240"/>
            <a:ext cx="258840" cy="432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Creating a view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420840" y="1600200"/>
            <a:ext cx="8444520" cy="5121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/>
              </a:rPr>
              <a:t>Check if form has been submitted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if request.method == 'POST’: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/>
              </a:rPr>
              <a:t>Check if form is filled out correctly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if form.is_valid():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/>
              </a:rPr>
              <a:t>Get data from form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form.cleaned_data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/>
              </a:rPr>
              <a:t>Create a new object using form data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Artwork(title=title, desc=desc…)</a:t>
            </a:r>
            <a:endParaRPr/>
          </a:p>
        </p:txBody>
      </p:sp>
      <p:sp>
        <p:nvSpPr>
          <p:cNvPr id="17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DFF942A-2A0B-462B-A035-8614CE2FE179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Creating a view</a:t>
            </a:r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420840" y="1600200"/>
            <a:ext cx="8444520" cy="5121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def contact(request):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if request.method == 'POST':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form = SubmissionForm(request.POST)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if form.is_valid():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title = form.cleaned_data[’title'],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          </a:t>
            </a:r>
            <a:r>
              <a:rPr lang="en-US">
                <a:solidFill>
                  <a:srgbClr val="000000"/>
                </a:solidFill>
                <a:latin typeface="Courier New"/>
              </a:rPr>
              <a:t>desc = form.cleaned_data[’description'],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name = form.cleaned_data[‘name’]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now = datetime.now()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artwork = Artwork(title=title, description=desc, name=name, created=now)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artwork.save()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return HttpResponseRedirect('/contact/thanks/')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else: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form = ContactForm()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	</a:t>
            </a:r>
            <a:r>
              <a:rPr lang="en-US">
                <a:solidFill>
                  <a:srgbClr val="000000"/>
                </a:solidFill>
                <a:latin typeface="Courier New"/>
              </a:rPr>
              <a:t>return HttpResponse()</a:t>
            </a:r>
            <a:endParaRPr/>
          </a:p>
        </p:txBody>
      </p:sp>
      <p:sp>
        <p:nvSpPr>
          <p:cNvPr id="17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EF98700-2D20-4F1E-96E3-8E077E721D11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Art-selling website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3E622E2-2376-4472-984B-F18F20EA57B0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descr="" id="88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979560" y="1471680"/>
            <a:ext cx="7051320" cy="4980960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New submission_form.html</a:t>
            </a:r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&lt;html&gt;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&lt;head&gt;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>
                <a:solidFill>
                  <a:srgbClr val="000000"/>
                </a:solidFill>
                <a:latin typeface="Courier New"/>
              </a:rPr>
              <a:t>&lt;title&gt;Submit your artwork&lt;/title&gt;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&lt;/head&gt;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&lt;body&gt;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>
                <a:solidFill>
                  <a:srgbClr val="000000"/>
                </a:solidFill>
                <a:latin typeface="Courier New"/>
              </a:rPr>
              <a:t>&lt;h1&gt;Submit your artwork here&lt;/h1&gt;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>
                <a:solidFill>
                  <a:srgbClr val="000000"/>
                </a:solidFill>
                <a:latin typeface="Courier New"/>
              </a:rPr>
              <a:t>&lt;form action="" method="post"&gt;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>
                <a:solidFill>
                  <a:srgbClr val="000000"/>
                </a:solidFill>
                <a:latin typeface="Courier New"/>
              </a:rPr>
              <a:t>{{ form }}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>
                <a:solidFill>
                  <a:srgbClr val="000000"/>
                </a:solidFill>
                <a:latin typeface="Courier New"/>
              </a:rPr>
              <a:t>&lt;input type="submit" value="Submit"&gt;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>
                <a:solidFill>
                  <a:srgbClr val="000000"/>
                </a:solidFill>
                <a:latin typeface="Courier New"/>
              </a:rPr>
              <a:t>&lt;/form&gt;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&lt;/body&gt;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urier New"/>
              </a:rPr>
              <a:t>&lt;/html&gt;</a:t>
            </a:r>
            <a:endParaRPr/>
          </a:p>
        </p:txBody>
      </p:sp>
      <p:sp>
        <p:nvSpPr>
          <p:cNvPr id="17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B3B2E5F-0E22-4DAF-AC6C-0C9569FAA31C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Lab</a:t>
            </a:r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</a:rPr>
              <a:t>Add form to add comments</a:t>
            </a:r>
            <a:endParaRPr/>
          </a:p>
        </p:txBody>
      </p:sp>
      <p:sp>
        <p:nvSpPr>
          <p:cNvPr id="182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73D6C17-DDF8-4C8B-A5A2-02ACD35A53D9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Art-selling website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241920" y="1600200"/>
            <a:ext cx="844452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Arial"/>
              </a:rPr>
              <a:t>class Artwork(models.Model):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Arial"/>
              </a:rPr>
              <a:t>	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title = models.CharField(max_length=100)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Arial"/>
              </a:rPr>
              <a:t>	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artist = models.CharField(max_length=100)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Arial"/>
              </a:rPr>
              <a:t>	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description = models.TextField()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Arial"/>
              </a:rPr>
              <a:t>	</a:t>
            </a:r>
            <a:r>
              <a:rPr lang="en-US" sz="3200">
                <a:solidFill>
                  <a:srgbClr val="000000"/>
                </a:solidFill>
                <a:latin typeface="Arial"/>
              </a:rPr>
              <a:t>created = models.DateTime()</a:t>
            </a:r>
            <a:endParaRPr/>
          </a:p>
        </p:txBody>
      </p:sp>
      <p:sp>
        <p:nvSpPr>
          <p:cNvPr id="9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73983D4-5B33-4492-8111-B587867E08A5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3592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How can sellers submit their artwork?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821C772-B363-4A1F-A017-BB204F1B8B4C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457200" y="2140920"/>
            <a:ext cx="7948800" cy="1552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</a:rPr>
              <a:t>You don’t want to give users access to the admin interface, but you still want them to be able to add/update data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Form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48CBFCD-6322-4230-BBD4-912EF17A1508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descr="" id="9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44400" y="1803240"/>
            <a:ext cx="6235200" cy="426672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Forms in Django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FC43215-CCA3-42B6-826F-237DB883CD61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100" name="CustomShape 3"/>
          <p:cNvSpPr/>
          <p:nvPr/>
        </p:nvSpPr>
        <p:spPr>
          <a:xfrm>
            <a:off x="6449040" y="3482280"/>
            <a:ext cx="2361960" cy="22093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Arial"/>
              </a:rPr>
              <a:t>Artwork</a:t>
            </a:r>
            <a:endParaRPr/>
          </a:p>
        </p:txBody>
      </p:sp>
      <p:sp>
        <p:nvSpPr>
          <p:cNvPr id="101" name="CustomShape 4"/>
          <p:cNvSpPr/>
          <p:nvPr/>
        </p:nvSpPr>
        <p:spPr>
          <a:xfrm>
            <a:off x="581760" y="2858400"/>
            <a:ext cx="3276360" cy="6390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Template</a:t>
            </a:r>
            <a:endParaRPr/>
          </a:p>
        </p:txBody>
      </p:sp>
      <p:sp>
        <p:nvSpPr>
          <p:cNvPr id="102" name="CustomShape 5"/>
          <p:cNvSpPr/>
          <p:nvPr/>
        </p:nvSpPr>
        <p:spPr>
          <a:xfrm>
            <a:off x="4239360" y="3681720"/>
            <a:ext cx="1752120" cy="1828440"/>
          </a:xfrm>
          <a:prstGeom prst="rect">
            <a:avLst/>
          </a:prstGeom>
          <a:gradFill>
            <a:gsLst>
              <a:gs pos="0">
                <a:srgbClr val="f1eaf8"/>
              </a:gs>
              <a:gs pos="50000">
                <a:srgbClr val="c8b3e9"/>
              </a:gs>
              <a:gs pos="100000">
                <a:srgbClr val="f1eaf8"/>
              </a:gs>
            </a:gsLst>
            <a:lin ang="16200000"/>
          </a:gradFill>
          <a:ln w="324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Get data from form and put it in the database</a:t>
            </a:r>
            <a:endParaRPr/>
          </a:p>
        </p:txBody>
      </p:sp>
      <p:sp>
        <p:nvSpPr>
          <p:cNvPr id="103" name="CustomShape 6"/>
          <p:cNvSpPr/>
          <p:nvPr/>
        </p:nvSpPr>
        <p:spPr>
          <a:xfrm flipH="1">
            <a:off x="3764880" y="4596120"/>
            <a:ext cx="473400" cy="324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  <p:sp>
        <p:nvSpPr>
          <p:cNvPr id="104" name="CustomShape 7"/>
          <p:cNvSpPr/>
          <p:nvPr/>
        </p:nvSpPr>
        <p:spPr>
          <a:xfrm flipV="1" rot="10800000">
            <a:off x="5535000" y="4578120"/>
            <a:ext cx="456840" cy="864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  <p:sp>
        <p:nvSpPr>
          <p:cNvPr id="105" name="CustomShape 8"/>
          <p:cNvSpPr/>
          <p:nvPr/>
        </p:nvSpPr>
        <p:spPr>
          <a:xfrm flipH="1">
            <a:off x="5991120" y="4396680"/>
            <a:ext cx="456840" cy="36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  <p:sp>
        <p:nvSpPr>
          <p:cNvPr id="106" name="CustomShape 9"/>
          <p:cNvSpPr/>
          <p:nvPr/>
        </p:nvSpPr>
        <p:spPr>
          <a:xfrm>
            <a:off x="6753960" y="2796480"/>
            <a:ext cx="1828440" cy="6390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Models</a:t>
            </a:r>
            <a:endParaRPr/>
          </a:p>
        </p:txBody>
      </p:sp>
      <p:sp>
        <p:nvSpPr>
          <p:cNvPr id="107" name="CustomShape 10"/>
          <p:cNvSpPr/>
          <p:nvPr/>
        </p:nvSpPr>
        <p:spPr>
          <a:xfrm>
            <a:off x="4148640" y="3072600"/>
            <a:ext cx="1676160" cy="6390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Arial"/>
              </a:rPr>
              <a:t>View</a:t>
            </a:r>
            <a:endParaRPr/>
          </a:p>
        </p:txBody>
      </p:sp>
      <p:sp>
        <p:nvSpPr>
          <p:cNvPr id="108" name="CustomShape 11"/>
          <p:cNvSpPr/>
          <p:nvPr/>
        </p:nvSpPr>
        <p:spPr>
          <a:xfrm>
            <a:off x="4343760" y="1729440"/>
            <a:ext cx="4359600" cy="60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localhost:8000/submit</a:t>
            </a:r>
            <a:endParaRPr/>
          </a:p>
        </p:txBody>
      </p:sp>
      <p:sp>
        <p:nvSpPr>
          <p:cNvPr id="109" name="CustomShape 12"/>
          <p:cNvSpPr/>
          <p:nvPr/>
        </p:nvSpPr>
        <p:spPr>
          <a:xfrm flipH="1">
            <a:off x="5825160" y="2339280"/>
            <a:ext cx="698400" cy="134208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  <p:sp>
        <p:nvSpPr>
          <p:cNvPr id="110" name="CustomShape 13"/>
          <p:cNvSpPr/>
          <p:nvPr/>
        </p:nvSpPr>
        <p:spPr>
          <a:xfrm rot="17994000">
            <a:off x="5545080" y="2639160"/>
            <a:ext cx="110124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</a:rPr>
              <a:t>urls.py</a:t>
            </a:r>
            <a:endParaRPr/>
          </a:p>
        </p:txBody>
      </p:sp>
      <p:pic>
        <p:nvPicPr>
          <p:cNvPr descr="" id="111" name="Picture 17"/>
          <p:cNvPicPr/>
          <p:nvPr/>
        </p:nvPicPr>
        <p:blipFill>
          <a:blip r:embed="rId1"/>
          <a:stretch>
            <a:fillRect/>
          </a:stretch>
        </p:blipFill>
        <p:spPr>
          <a:xfrm>
            <a:off x="641520" y="3573000"/>
            <a:ext cx="3103200" cy="2123640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112" name="CustomShape 14"/>
          <p:cNvSpPr/>
          <p:nvPr/>
        </p:nvSpPr>
        <p:spPr>
          <a:xfrm flipV="1" rot="10800000">
            <a:off x="3308760" y="4349520"/>
            <a:ext cx="456840" cy="8640"/>
          </a:xfrm>
          <a:prstGeom prst="straightConnector1">
            <a:avLst/>
          </a:prstGeom>
          <a:ln w="25560">
            <a:solidFill>
              <a:srgbClr val="4f81bd"/>
            </a:solidFill>
            <a:round/>
            <a:tailEnd len="med" type="triangle" w="med"/>
          </a:ln>
        </p:spPr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Basic HTML form</a:t>
            </a:r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&lt;html&gt;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&lt;head&gt;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&lt;title&gt;Submit your artwork&lt;/title&gt;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&lt;/head&gt;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&lt;body&gt;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&lt;h1&gt;Submit your artwork&lt;/h1&gt;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&lt;form action="/submit_art/" method="post"&gt;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&lt;p&gt;Title: &lt;input type="text" name=”title"&gt;&lt;/p&gt;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&lt;p&gt;Your name: &lt;input type="text" name=”name"&gt;&lt;/p&gt;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&lt;p&gt;Description: &lt;textarea name=”description" rows="10" cols="50"&gt;&lt;/textarea&gt;&lt;/p&gt;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&lt;input type="submit" value="Submit"&gt;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3200">
                <a:solidFill>
                  <a:srgbClr val="000000"/>
                </a:solidFill>
                <a:latin typeface="Courier New"/>
              </a:rPr>
              <a:t>&lt;/form&gt;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&lt;/body&gt;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urier New"/>
              </a:rPr>
              <a:t>&lt;/html&gt;</a:t>
            </a:r>
            <a:endParaRPr/>
          </a:p>
        </p:txBody>
      </p:sp>
      <p:sp>
        <p:nvSpPr>
          <p:cNvPr id="11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88AB6A1-3D3B-4B19-A5B6-C5A1C0FAFCE4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Basic HTML form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266040" y="1563840"/>
            <a:ext cx="8623440" cy="5121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>
                <a:solidFill>
                  <a:srgbClr val="000000"/>
                </a:solidFill>
                <a:latin typeface="Courier New"/>
              </a:rPr>
              <a:t>&lt;form action="/submit_art/" method="post"&gt;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&lt;p&gt;Title: &lt;input type="text" name=”title"&gt;&lt;/p&gt;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&lt;p&gt;Your name: &lt;input type="text" name=”name"&gt;&lt;/p&gt;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&lt;p&gt;Description: &lt;textarea name=”description”&gt; &lt;/textarea&gt;&lt;/p&gt;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&lt;input type="submit" value="Submit"&gt;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urier New"/>
              </a:rPr>
              <a:t>&lt;/form&gt;</a:t>
            </a:r>
            <a:endParaRPr/>
          </a:p>
        </p:txBody>
      </p:sp>
      <p:sp>
        <p:nvSpPr>
          <p:cNvPr id="11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F33E306-F914-4C5E-A5C3-661B7C880E40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Form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74ED961-6AC6-48A2-A9DF-49AC6FF242BD}" type="slidenum">
              <a:rPr lang="en-US" sz="1200">
                <a:solidFill>
                  <a:srgbClr val="8b8b8b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descr="" id="1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44400" y="1803240"/>
            <a:ext cx="6235200" cy="426672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