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0"/>
  </p:notesMasterIdLst>
  <p:sldIdLst>
    <p:sldId id="499" r:id="rId2"/>
    <p:sldId id="311" r:id="rId3"/>
    <p:sldId id="312" r:id="rId4"/>
    <p:sldId id="256" r:id="rId5"/>
    <p:sldId id="257" r:id="rId6"/>
    <p:sldId id="281" r:id="rId7"/>
    <p:sldId id="282" r:id="rId8"/>
    <p:sldId id="324" r:id="rId9"/>
    <p:sldId id="283" r:id="rId10"/>
    <p:sldId id="284" r:id="rId11"/>
    <p:sldId id="327" r:id="rId12"/>
    <p:sldId id="286" r:id="rId13"/>
    <p:sldId id="431" r:id="rId14"/>
    <p:sldId id="287" r:id="rId15"/>
    <p:sldId id="326" r:id="rId16"/>
    <p:sldId id="290" r:id="rId17"/>
    <p:sldId id="292" r:id="rId18"/>
    <p:sldId id="293" r:id="rId19"/>
    <p:sldId id="294" r:id="rId20"/>
    <p:sldId id="295" r:id="rId21"/>
    <p:sldId id="302" r:id="rId22"/>
    <p:sldId id="304" r:id="rId23"/>
    <p:sldId id="434"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55" r:id="rId45"/>
    <p:sldId id="456" r:id="rId46"/>
    <p:sldId id="457" r:id="rId47"/>
    <p:sldId id="458" r:id="rId48"/>
    <p:sldId id="459" r:id="rId49"/>
    <p:sldId id="460" r:id="rId50"/>
    <p:sldId id="461" r:id="rId51"/>
    <p:sldId id="462" r:id="rId52"/>
    <p:sldId id="463" r:id="rId53"/>
    <p:sldId id="464" r:id="rId54"/>
    <p:sldId id="465" r:id="rId55"/>
    <p:sldId id="466" r:id="rId56"/>
    <p:sldId id="467" r:id="rId57"/>
    <p:sldId id="468" r:id="rId58"/>
    <p:sldId id="469" r:id="rId59"/>
    <p:sldId id="470" r:id="rId60"/>
    <p:sldId id="471" r:id="rId61"/>
    <p:sldId id="472" r:id="rId62"/>
    <p:sldId id="473" r:id="rId63"/>
    <p:sldId id="474" r:id="rId64"/>
    <p:sldId id="475" r:id="rId65"/>
    <p:sldId id="476" r:id="rId66"/>
    <p:sldId id="477" r:id="rId67"/>
    <p:sldId id="478" r:id="rId68"/>
    <p:sldId id="479" r:id="rId69"/>
    <p:sldId id="480" r:id="rId70"/>
    <p:sldId id="481" r:id="rId71"/>
    <p:sldId id="482" r:id="rId72"/>
    <p:sldId id="483" r:id="rId73"/>
    <p:sldId id="484" r:id="rId74"/>
    <p:sldId id="485" r:id="rId75"/>
    <p:sldId id="486" r:id="rId76"/>
    <p:sldId id="487" r:id="rId77"/>
    <p:sldId id="488" r:id="rId78"/>
    <p:sldId id="489" r:id="rId79"/>
    <p:sldId id="490" r:id="rId80"/>
    <p:sldId id="491" r:id="rId81"/>
    <p:sldId id="492" r:id="rId82"/>
    <p:sldId id="493" r:id="rId83"/>
    <p:sldId id="494" r:id="rId84"/>
    <p:sldId id="495" r:id="rId85"/>
    <p:sldId id="496" r:id="rId86"/>
    <p:sldId id="497" r:id="rId87"/>
    <p:sldId id="498" r:id="rId88"/>
    <p:sldId id="500"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245"/>
    <a:srgbClr val="3498E0"/>
    <a:srgbClr val="40A1CB"/>
    <a:srgbClr val="FFF484"/>
    <a:srgbClr val="FFDB12"/>
    <a:srgbClr val="4CC7F9"/>
    <a:srgbClr val="1F5268"/>
    <a:srgbClr val="286783"/>
    <a:srgbClr val="3386AB"/>
    <a:srgbClr val="1F4F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6" autoAdjust="0"/>
    <p:restoredTop sz="91291" autoAdjust="0"/>
  </p:normalViewPr>
  <p:slideViewPr>
    <p:cSldViewPr snapToGrid="0" snapToObjects="1">
      <p:cViewPr varScale="1">
        <p:scale>
          <a:sx n="64" d="100"/>
          <a:sy n="64" d="100"/>
        </p:scale>
        <p:origin x="15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21229-786E-9E49-886F-A8D15DAA33AB}" type="doc">
      <dgm:prSet loTypeId="urn:microsoft.com/office/officeart/2005/8/layout/chevron1" loCatId="" qsTypeId="urn:microsoft.com/office/officeart/2005/8/quickstyle/simple4" qsCatId="simple" csTypeId="urn:microsoft.com/office/officeart/2005/8/colors/accent1_2" csCatId="accent1" phldr="1"/>
      <dgm:spPr/>
    </dgm:pt>
    <dgm:pt modelId="{DBAC6DA0-D0CC-2749-9297-46B1AAEE5BDA}">
      <dgm:prSet phldrT="[Text]" custT="1"/>
      <dgm:spPr>
        <a:solidFill>
          <a:srgbClr val="40A2CB"/>
        </a:solidFill>
        <a:effectLst/>
      </dgm:spPr>
      <dgm:t>
        <a:bodyPr/>
        <a:lstStyle/>
        <a:p>
          <a:pPr>
            <a:lnSpc>
              <a:spcPct val="60000"/>
            </a:lnSpc>
          </a:pPr>
          <a:r>
            <a:rPr lang="en-US" sz="1800" dirty="0" smtClean="0">
              <a:latin typeface="Helvetica Light"/>
              <a:cs typeface="Helvetica Light"/>
            </a:rPr>
            <a:t>Launch</a:t>
          </a:r>
        </a:p>
        <a:p>
          <a:pPr>
            <a:lnSpc>
              <a:spcPct val="60000"/>
            </a:lnSpc>
          </a:pPr>
          <a:r>
            <a:rPr lang="en-US" sz="1800" dirty="0" smtClean="0">
              <a:latin typeface="Helvetica Light"/>
              <a:cs typeface="Helvetica Light"/>
            </a:rPr>
            <a:t>[Dates]</a:t>
          </a:r>
          <a:endParaRPr lang="en-US" sz="1800" dirty="0">
            <a:latin typeface="Helvetica Light"/>
            <a:cs typeface="Helvetica Light"/>
          </a:endParaRPr>
        </a:p>
      </dgm:t>
    </dgm:pt>
    <dgm:pt modelId="{55F596E0-EF1C-0C42-9669-9DD9BAA77E51}" type="parTrans" cxnId="{EDCAD00A-1E9D-1043-830C-15D54A8325FD}">
      <dgm:prSet/>
      <dgm:spPr/>
      <dgm:t>
        <a:bodyPr/>
        <a:lstStyle/>
        <a:p>
          <a:endParaRPr lang="en-US"/>
        </a:p>
      </dgm:t>
    </dgm:pt>
    <dgm:pt modelId="{0F8CB2E8-DEF0-4341-B6F3-9738167514B4}" type="sibTrans" cxnId="{EDCAD00A-1E9D-1043-830C-15D54A8325FD}">
      <dgm:prSet/>
      <dgm:spPr/>
      <dgm:t>
        <a:bodyPr/>
        <a:lstStyle/>
        <a:p>
          <a:endParaRPr lang="en-US"/>
        </a:p>
      </dgm:t>
    </dgm:pt>
    <dgm:pt modelId="{2F4A5810-51CF-1B4C-AB20-8E2BC3F85636}">
      <dgm:prSet phldrT="[Text]" custT="1"/>
      <dgm:spPr>
        <a:solidFill>
          <a:srgbClr val="40A2CB"/>
        </a:solidFill>
        <a:effectLst/>
      </dgm:spPr>
      <dgm:t>
        <a:bodyPr/>
        <a:lstStyle/>
        <a:p>
          <a:pPr>
            <a:lnSpc>
              <a:spcPct val="60000"/>
            </a:lnSpc>
          </a:pPr>
          <a:r>
            <a:rPr lang="en-US" sz="1800" dirty="0" smtClean="0">
              <a:latin typeface="Helvetica Light"/>
              <a:cs typeface="Helvetica Light"/>
            </a:rPr>
            <a:t>Traction</a:t>
          </a:r>
        </a:p>
        <a:p>
          <a:pPr>
            <a:lnSpc>
              <a:spcPct val="60000"/>
            </a:lnSpc>
          </a:pPr>
          <a:r>
            <a:rPr lang="en-US" sz="1800" dirty="0" smtClean="0">
              <a:latin typeface="Helvetica Light"/>
              <a:cs typeface="Helvetica Light"/>
            </a:rPr>
            <a:t>[Dates]</a:t>
          </a:r>
          <a:endParaRPr lang="en-US" sz="1800" dirty="0">
            <a:latin typeface="Helvetica Light"/>
            <a:cs typeface="Helvetica Light"/>
          </a:endParaRPr>
        </a:p>
      </dgm:t>
    </dgm:pt>
    <dgm:pt modelId="{194D1128-BF08-AF45-9A8E-FC92943A6E23}" type="parTrans" cxnId="{8CE88643-C7F9-FC49-81E7-1DBD469F0564}">
      <dgm:prSet/>
      <dgm:spPr/>
      <dgm:t>
        <a:bodyPr/>
        <a:lstStyle/>
        <a:p>
          <a:endParaRPr lang="en-US"/>
        </a:p>
      </dgm:t>
    </dgm:pt>
    <dgm:pt modelId="{348D0887-BAB3-E54C-A299-65A685E1CC6B}" type="sibTrans" cxnId="{8CE88643-C7F9-FC49-81E7-1DBD469F0564}">
      <dgm:prSet/>
      <dgm:spPr/>
      <dgm:t>
        <a:bodyPr/>
        <a:lstStyle/>
        <a:p>
          <a:endParaRPr lang="en-US"/>
        </a:p>
      </dgm:t>
    </dgm:pt>
    <dgm:pt modelId="{A2464B6B-8669-EC4E-8A9B-52ACD8091689}">
      <dgm:prSet phldrT="[Text]" custT="1"/>
      <dgm:spPr>
        <a:solidFill>
          <a:srgbClr val="40A2CB"/>
        </a:solidFill>
        <a:effectLst/>
      </dgm:spPr>
      <dgm:t>
        <a:bodyPr/>
        <a:lstStyle/>
        <a:p>
          <a:pPr>
            <a:lnSpc>
              <a:spcPct val="60000"/>
            </a:lnSpc>
          </a:pPr>
          <a:r>
            <a:rPr lang="en-US" sz="1800" dirty="0" smtClean="0">
              <a:latin typeface="Helvetica Light"/>
              <a:cs typeface="Helvetica Light"/>
            </a:rPr>
            <a:t>Growth</a:t>
          </a:r>
        </a:p>
        <a:p>
          <a:pPr>
            <a:lnSpc>
              <a:spcPct val="60000"/>
            </a:lnSpc>
          </a:pPr>
          <a:r>
            <a:rPr lang="en-US" sz="1800" dirty="0" smtClean="0">
              <a:latin typeface="Helvetica Light"/>
              <a:cs typeface="Helvetica Light"/>
            </a:rPr>
            <a:t>[Dates]</a:t>
          </a:r>
          <a:endParaRPr lang="en-US" sz="1800" dirty="0">
            <a:latin typeface="Helvetica Light"/>
            <a:cs typeface="Helvetica Light"/>
          </a:endParaRPr>
        </a:p>
      </dgm:t>
    </dgm:pt>
    <dgm:pt modelId="{BC81A076-7356-5D41-BBEB-2579018CBA2C}" type="parTrans" cxnId="{D59F9FAA-FB32-4343-B9B1-41EEACA38B42}">
      <dgm:prSet/>
      <dgm:spPr/>
      <dgm:t>
        <a:bodyPr/>
        <a:lstStyle/>
        <a:p>
          <a:endParaRPr lang="en-US"/>
        </a:p>
      </dgm:t>
    </dgm:pt>
    <dgm:pt modelId="{B37CBC7B-DC97-334E-9DCC-94F21C32D715}" type="sibTrans" cxnId="{D59F9FAA-FB32-4343-B9B1-41EEACA38B42}">
      <dgm:prSet/>
      <dgm:spPr/>
      <dgm:t>
        <a:bodyPr/>
        <a:lstStyle/>
        <a:p>
          <a:endParaRPr lang="en-US"/>
        </a:p>
      </dgm:t>
    </dgm:pt>
    <dgm:pt modelId="{F7DEECA7-54CA-4E42-A73A-E8655D54BEE0}" type="pres">
      <dgm:prSet presAssocID="{DFF21229-786E-9E49-886F-A8D15DAA33AB}" presName="Name0" presStyleCnt="0">
        <dgm:presLayoutVars>
          <dgm:dir/>
          <dgm:animLvl val="lvl"/>
          <dgm:resizeHandles val="exact"/>
        </dgm:presLayoutVars>
      </dgm:prSet>
      <dgm:spPr/>
    </dgm:pt>
    <dgm:pt modelId="{4E6A8C62-F60D-1C47-A58D-9F50F20BEAF9}" type="pres">
      <dgm:prSet presAssocID="{DBAC6DA0-D0CC-2749-9297-46B1AAEE5BDA}" presName="parTxOnly" presStyleLbl="node1" presStyleIdx="0" presStyleCnt="3">
        <dgm:presLayoutVars>
          <dgm:chMax val="0"/>
          <dgm:chPref val="0"/>
          <dgm:bulletEnabled val="1"/>
        </dgm:presLayoutVars>
      </dgm:prSet>
      <dgm:spPr/>
      <dgm:t>
        <a:bodyPr/>
        <a:lstStyle/>
        <a:p>
          <a:endParaRPr lang="en-US"/>
        </a:p>
      </dgm:t>
    </dgm:pt>
    <dgm:pt modelId="{E6B53A46-3D32-8248-8E42-7D1B158266FB}" type="pres">
      <dgm:prSet presAssocID="{0F8CB2E8-DEF0-4341-B6F3-9738167514B4}" presName="parTxOnlySpace" presStyleCnt="0"/>
      <dgm:spPr/>
    </dgm:pt>
    <dgm:pt modelId="{12A7DFE4-CBAC-A648-B7F9-DE3A7B21A4FE}" type="pres">
      <dgm:prSet presAssocID="{2F4A5810-51CF-1B4C-AB20-8E2BC3F85636}" presName="parTxOnly" presStyleLbl="node1" presStyleIdx="1" presStyleCnt="3">
        <dgm:presLayoutVars>
          <dgm:chMax val="0"/>
          <dgm:chPref val="0"/>
          <dgm:bulletEnabled val="1"/>
        </dgm:presLayoutVars>
      </dgm:prSet>
      <dgm:spPr/>
      <dgm:t>
        <a:bodyPr/>
        <a:lstStyle/>
        <a:p>
          <a:endParaRPr lang="en-US"/>
        </a:p>
      </dgm:t>
    </dgm:pt>
    <dgm:pt modelId="{1069EBD2-7B96-8D48-AE65-0D7F00D73613}" type="pres">
      <dgm:prSet presAssocID="{348D0887-BAB3-E54C-A299-65A685E1CC6B}" presName="parTxOnlySpace" presStyleCnt="0"/>
      <dgm:spPr/>
    </dgm:pt>
    <dgm:pt modelId="{2491EC86-FECA-E545-8024-42B6B414CC6E}" type="pres">
      <dgm:prSet presAssocID="{A2464B6B-8669-EC4E-8A9B-52ACD8091689}" presName="parTxOnly" presStyleLbl="node1" presStyleIdx="2" presStyleCnt="3">
        <dgm:presLayoutVars>
          <dgm:chMax val="0"/>
          <dgm:chPref val="0"/>
          <dgm:bulletEnabled val="1"/>
        </dgm:presLayoutVars>
      </dgm:prSet>
      <dgm:spPr/>
      <dgm:t>
        <a:bodyPr/>
        <a:lstStyle/>
        <a:p>
          <a:endParaRPr lang="en-US"/>
        </a:p>
      </dgm:t>
    </dgm:pt>
  </dgm:ptLst>
  <dgm:cxnLst>
    <dgm:cxn modelId="{967C7AC4-D2DA-0F4C-ACFA-1886003173E6}" type="presOf" srcId="{A2464B6B-8669-EC4E-8A9B-52ACD8091689}" destId="{2491EC86-FECA-E545-8024-42B6B414CC6E}" srcOrd="0" destOrd="0" presId="urn:microsoft.com/office/officeart/2005/8/layout/chevron1"/>
    <dgm:cxn modelId="{EDCAD00A-1E9D-1043-830C-15D54A8325FD}" srcId="{DFF21229-786E-9E49-886F-A8D15DAA33AB}" destId="{DBAC6DA0-D0CC-2749-9297-46B1AAEE5BDA}" srcOrd="0" destOrd="0" parTransId="{55F596E0-EF1C-0C42-9669-9DD9BAA77E51}" sibTransId="{0F8CB2E8-DEF0-4341-B6F3-9738167514B4}"/>
    <dgm:cxn modelId="{92DD6236-091D-7949-A657-D2BC37489024}" type="presOf" srcId="{DBAC6DA0-D0CC-2749-9297-46B1AAEE5BDA}" destId="{4E6A8C62-F60D-1C47-A58D-9F50F20BEAF9}" srcOrd="0" destOrd="0" presId="urn:microsoft.com/office/officeart/2005/8/layout/chevron1"/>
    <dgm:cxn modelId="{4C7DC2F7-8A90-5948-A71E-C6BA2753A179}" type="presOf" srcId="{DFF21229-786E-9E49-886F-A8D15DAA33AB}" destId="{F7DEECA7-54CA-4E42-A73A-E8655D54BEE0}" srcOrd="0" destOrd="0" presId="urn:microsoft.com/office/officeart/2005/8/layout/chevron1"/>
    <dgm:cxn modelId="{D59F9FAA-FB32-4343-B9B1-41EEACA38B42}" srcId="{DFF21229-786E-9E49-886F-A8D15DAA33AB}" destId="{A2464B6B-8669-EC4E-8A9B-52ACD8091689}" srcOrd="2" destOrd="0" parTransId="{BC81A076-7356-5D41-BBEB-2579018CBA2C}" sibTransId="{B37CBC7B-DC97-334E-9DCC-94F21C32D715}"/>
    <dgm:cxn modelId="{EABAAF53-7E37-3E45-8835-2099E4570890}" type="presOf" srcId="{2F4A5810-51CF-1B4C-AB20-8E2BC3F85636}" destId="{12A7DFE4-CBAC-A648-B7F9-DE3A7B21A4FE}" srcOrd="0" destOrd="0" presId="urn:microsoft.com/office/officeart/2005/8/layout/chevron1"/>
    <dgm:cxn modelId="{8CE88643-C7F9-FC49-81E7-1DBD469F0564}" srcId="{DFF21229-786E-9E49-886F-A8D15DAA33AB}" destId="{2F4A5810-51CF-1B4C-AB20-8E2BC3F85636}" srcOrd="1" destOrd="0" parTransId="{194D1128-BF08-AF45-9A8E-FC92943A6E23}" sibTransId="{348D0887-BAB3-E54C-A299-65A685E1CC6B}"/>
    <dgm:cxn modelId="{8F70FF4C-3DB5-7B46-8612-F6D3F6590F01}" type="presParOf" srcId="{F7DEECA7-54CA-4E42-A73A-E8655D54BEE0}" destId="{4E6A8C62-F60D-1C47-A58D-9F50F20BEAF9}" srcOrd="0" destOrd="0" presId="urn:microsoft.com/office/officeart/2005/8/layout/chevron1"/>
    <dgm:cxn modelId="{A98A57AA-C1C6-9743-997B-D2A65F41C7D1}" type="presParOf" srcId="{F7DEECA7-54CA-4E42-A73A-E8655D54BEE0}" destId="{E6B53A46-3D32-8248-8E42-7D1B158266FB}" srcOrd="1" destOrd="0" presId="urn:microsoft.com/office/officeart/2005/8/layout/chevron1"/>
    <dgm:cxn modelId="{1588B91E-F1D8-FF40-AA7A-0E099A7610BA}" type="presParOf" srcId="{F7DEECA7-54CA-4E42-A73A-E8655D54BEE0}" destId="{12A7DFE4-CBAC-A648-B7F9-DE3A7B21A4FE}" srcOrd="2" destOrd="0" presId="urn:microsoft.com/office/officeart/2005/8/layout/chevron1"/>
    <dgm:cxn modelId="{8EC79327-552E-344A-90E5-26931FE68E8D}" type="presParOf" srcId="{F7DEECA7-54CA-4E42-A73A-E8655D54BEE0}" destId="{1069EBD2-7B96-8D48-AE65-0D7F00D73613}" srcOrd="3" destOrd="0" presId="urn:microsoft.com/office/officeart/2005/8/layout/chevron1"/>
    <dgm:cxn modelId="{85A64A27-EFFA-D24E-A726-B196C599AAB8}" type="presParOf" srcId="{F7DEECA7-54CA-4E42-A73A-E8655D54BEE0}" destId="{2491EC86-FECA-E545-8024-42B6B414CC6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A8C62-F60D-1C47-A58D-9F50F20BEAF9}">
      <dsp:nvSpPr>
        <dsp:cNvPr id="0" name=""/>
        <dsp:cNvSpPr/>
      </dsp:nvSpPr>
      <dsp:spPr>
        <a:xfrm>
          <a:off x="2387" y="0"/>
          <a:ext cx="2909037" cy="728578"/>
        </a:xfrm>
        <a:prstGeom prst="chevron">
          <a:avLst/>
        </a:prstGeom>
        <a:solidFill>
          <a:srgbClr val="40A2C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60000"/>
            </a:lnSpc>
            <a:spcBef>
              <a:spcPct val="0"/>
            </a:spcBef>
            <a:spcAft>
              <a:spcPct val="35000"/>
            </a:spcAft>
          </a:pPr>
          <a:r>
            <a:rPr lang="en-US" sz="1800" kern="1200" dirty="0" smtClean="0">
              <a:latin typeface="Helvetica Light"/>
              <a:cs typeface="Helvetica Light"/>
            </a:rPr>
            <a:t>Launch</a:t>
          </a:r>
        </a:p>
        <a:p>
          <a:pPr lvl="0" algn="ctr" defTabSz="800100">
            <a:lnSpc>
              <a:spcPct val="60000"/>
            </a:lnSpc>
            <a:spcBef>
              <a:spcPct val="0"/>
            </a:spcBef>
            <a:spcAft>
              <a:spcPct val="35000"/>
            </a:spcAft>
          </a:pPr>
          <a:r>
            <a:rPr lang="en-US" sz="1800" kern="1200" dirty="0" smtClean="0">
              <a:latin typeface="Helvetica Light"/>
              <a:cs typeface="Helvetica Light"/>
            </a:rPr>
            <a:t>[Dates]</a:t>
          </a:r>
          <a:endParaRPr lang="en-US" sz="1800" kern="1200" dirty="0">
            <a:latin typeface="Helvetica Light"/>
            <a:cs typeface="Helvetica Light"/>
          </a:endParaRPr>
        </a:p>
      </dsp:txBody>
      <dsp:txXfrm>
        <a:off x="366676" y="0"/>
        <a:ext cx="2180459" cy="728578"/>
      </dsp:txXfrm>
    </dsp:sp>
    <dsp:sp modelId="{12A7DFE4-CBAC-A648-B7F9-DE3A7B21A4FE}">
      <dsp:nvSpPr>
        <dsp:cNvPr id="0" name=""/>
        <dsp:cNvSpPr/>
      </dsp:nvSpPr>
      <dsp:spPr>
        <a:xfrm>
          <a:off x="2620521" y="0"/>
          <a:ext cx="2909037" cy="728578"/>
        </a:xfrm>
        <a:prstGeom prst="chevron">
          <a:avLst/>
        </a:prstGeom>
        <a:solidFill>
          <a:srgbClr val="40A2C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60000"/>
            </a:lnSpc>
            <a:spcBef>
              <a:spcPct val="0"/>
            </a:spcBef>
            <a:spcAft>
              <a:spcPct val="35000"/>
            </a:spcAft>
          </a:pPr>
          <a:r>
            <a:rPr lang="en-US" sz="1800" kern="1200" dirty="0" smtClean="0">
              <a:latin typeface="Helvetica Light"/>
              <a:cs typeface="Helvetica Light"/>
            </a:rPr>
            <a:t>Traction</a:t>
          </a:r>
        </a:p>
        <a:p>
          <a:pPr lvl="0" algn="ctr" defTabSz="800100">
            <a:lnSpc>
              <a:spcPct val="60000"/>
            </a:lnSpc>
            <a:spcBef>
              <a:spcPct val="0"/>
            </a:spcBef>
            <a:spcAft>
              <a:spcPct val="35000"/>
            </a:spcAft>
          </a:pPr>
          <a:r>
            <a:rPr lang="en-US" sz="1800" kern="1200" dirty="0" smtClean="0">
              <a:latin typeface="Helvetica Light"/>
              <a:cs typeface="Helvetica Light"/>
            </a:rPr>
            <a:t>[Dates]</a:t>
          </a:r>
          <a:endParaRPr lang="en-US" sz="1800" kern="1200" dirty="0">
            <a:latin typeface="Helvetica Light"/>
            <a:cs typeface="Helvetica Light"/>
          </a:endParaRPr>
        </a:p>
      </dsp:txBody>
      <dsp:txXfrm>
        <a:off x="2984810" y="0"/>
        <a:ext cx="2180459" cy="728578"/>
      </dsp:txXfrm>
    </dsp:sp>
    <dsp:sp modelId="{2491EC86-FECA-E545-8024-42B6B414CC6E}">
      <dsp:nvSpPr>
        <dsp:cNvPr id="0" name=""/>
        <dsp:cNvSpPr/>
      </dsp:nvSpPr>
      <dsp:spPr>
        <a:xfrm>
          <a:off x="5238655" y="0"/>
          <a:ext cx="2909037" cy="728578"/>
        </a:xfrm>
        <a:prstGeom prst="chevron">
          <a:avLst/>
        </a:prstGeom>
        <a:solidFill>
          <a:srgbClr val="40A2C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60000"/>
            </a:lnSpc>
            <a:spcBef>
              <a:spcPct val="0"/>
            </a:spcBef>
            <a:spcAft>
              <a:spcPct val="35000"/>
            </a:spcAft>
          </a:pPr>
          <a:r>
            <a:rPr lang="en-US" sz="1800" kern="1200" dirty="0" smtClean="0">
              <a:latin typeface="Helvetica Light"/>
              <a:cs typeface="Helvetica Light"/>
            </a:rPr>
            <a:t>Growth</a:t>
          </a:r>
        </a:p>
        <a:p>
          <a:pPr lvl="0" algn="ctr" defTabSz="800100">
            <a:lnSpc>
              <a:spcPct val="60000"/>
            </a:lnSpc>
            <a:spcBef>
              <a:spcPct val="0"/>
            </a:spcBef>
            <a:spcAft>
              <a:spcPct val="35000"/>
            </a:spcAft>
          </a:pPr>
          <a:r>
            <a:rPr lang="en-US" sz="1800" kern="1200" dirty="0" smtClean="0">
              <a:latin typeface="Helvetica Light"/>
              <a:cs typeface="Helvetica Light"/>
            </a:rPr>
            <a:t>[Dates]</a:t>
          </a:r>
          <a:endParaRPr lang="en-US" sz="1800" kern="1200" dirty="0">
            <a:latin typeface="Helvetica Light"/>
            <a:cs typeface="Helvetica Light"/>
          </a:endParaRPr>
        </a:p>
      </dsp:txBody>
      <dsp:txXfrm>
        <a:off x="5602944" y="0"/>
        <a:ext cx="2180459" cy="7285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433FD3-D4D5-654C-AF14-F85A2E651603}" type="datetimeFigureOut">
              <a:rPr lang="en-US" smtClean="0"/>
              <a:t>7/4/2015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24F86-F6CF-8244-A262-2B71796AB8AE}" type="slidenum">
              <a:rPr lang="en-US" smtClean="0"/>
              <a:t>‹#›</a:t>
            </a:fld>
            <a:endParaRPr lang="en-US"/>
          </a:p>
        </p:txBody>
      </p:sp>
    </p:spTree>
    <p:extLst>
      <p:ext uri="{BB962C8B-B14F-4D97-AF65-F5344CB8AC3E}">
        <p14:creationId xmlns:p14="http://schemas.microsoft.com/office/powerpoint/2010/main" val="24504820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2</a:t>
            </a:fld>
            <a:endParaRPr lang="en-US"/>
          </a:p>
        </p:txBody>
      </p:sp>
    </p:spTree>
    <p:extLst>
      <p:ext uri="{BB962C8B-B14F-4D97-AF65-F5344CB8AC3E}">
        <p14:creationId xmlns:p14="http://schemas.microsoft.com/office/powerpoint/2010/main" val="3930828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13</a:t>
            </a:fld>
            <a:endParaRPr lang="en-US"/>
          </a:p>
        </p:txBody>
      </p:sp>
    </p:spTree>
    <p:extLst>
      <p:ext uri="{BB962C8B-B14F-4D97-AF65-F5344CB8AC3E}">
        <p14:creationId xmlns:p14="http://schemas.microsoft.com/office/powerpoint/2010/main" val="92900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14</a:t>
            </a:fld>
            <a:endParaRPr lang="en-US"/>
          </a:p>
        </p:txBody>
      </p:sp>
    </p:spTree>
    <p:extLst>
      <p:ext uri="{BB962C8B-B14F-4D97-AF65-F5344CB8AC3E}">
        <p14:creationId xmlns:p14="http://schemas.microsoft.com/office/powerpoint/2010/main" val="429123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20</a:t>
            </a:fld>
            <a:endParaRPr lang="en-US"/>
          </a:p>
        </p:txBody>
      </p:sp>
    </p:spTree>
    <p:extLst>
      <p:ext uri="{BB962C8B-B14F-4D97-AF65-F5344CB8AC3E}">
        <p14:creationId xmlns:p14="http://schemas.microsoft.com/office/powerpoint/2010/main" val="3436987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24</a:t>
            </a:fld>
            <a:endParaRPr lang="en-US"/>
          </a:p>
        </p:txBody>
      </p:sp>
    </p:spTree>
    <p:extLst>
      <p:ext uri="{BB962C8B-B14F-4D97-AF65-F5344CB8AC3E}">
        <p14:creationId xmlns:p14="http://schemas.microsoft.com/office/powerpoint/2010/main" val="3930828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25</a:t>
            </a:fld>
            <a:endParaRPr lang="en-US"/>
          </a:p>
        </p:txBody>
      </p:sp>
    </p:spTree>
    <p:extLst>
      <p:ext uri="{BB962C8B-B14F-4D97-AF65-F5344CB8AC3E}">
        <p14:creationId xmlns:p14="http://schemas.microsoft.com/office/powerpoint/2010/main" val="364329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26</a:t>
            </a:fld>
            <a:endParaRPr lang="en-US"/>
          </a:p>
        </p:txBody>
      </p:sp>
    </p:spTree>
    <p:extLst>
      <p:ext uri="{BB962C8B-B14F-4D97-AF65-F5344CB8AC3E}">
        <p14:creationId xmlns:p14="http://schemas.microsoft.com/office/powerpoint/2010/main" val="3643295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27</a:t>
            </a:fld>
            <a:endParaRPr lang="en-US"/>
          </a:p>
        </p:txBody>
      </p:sp>
    </p:spTree>
    <p:extLst>
      <p:ext uri="{BB962C8B-B14F-4D97-AF65-F5344CB8AC3E}">
        <p14:creationId xmlns:p14="http://schemas.microsoft.com/office/powerpoint/2010/main" val="3643295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62</a:t>
            </a:fld>
            <a:endParaRPr lang="en-US"/>
          </a:p>
        </p:txBody>
      </p:sp>
    </p:spTree>
    <p:extLst>
      <p:ext uri="{BB962C8B-B14F-4D97-AF65-F5344CB8AC3E}">
        <p14:creationId xmlns:p14="http://schemas.microsoft.com/office/powerpoint/2010/main" val="3643295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63</a:t>
            </a:fld>
            <a:endParaRPr lang="en-US"/>
          </a:p>
        </p:txBody>
      </p:sp>
    </p:spTree>
    <p:extLst>
      <p:ext uri="{BB962C8B-B14F-4D97-AF65-F5344CB8AC3E}">
        <p14:creationId xmlns:p14="http://schemas.microsoft.com/office/powerpoint/2010/main" val="3643295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64</a:t>
            </a:fld>
            <a:endParaRPr lang="en-US"/>
          </a:p>
        </p:txBody>
      </p:sp>
    </p:spTree>
    <p:extLst>
      <p:ext uri="{BB962C8B-B14F-4D97-AF65-F5344CB8AC3E}">
        <p14:creationId xmlns:p14="http://schemas.microsoft.com/office/powerpoint/2010/main" val="364329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3</a:t>
            </a:fld>
            <a:endParaRPr lang="en-US"/>
          </a:p>
        </p:txBody>
      </p:sp>
    </p:spTree>
    <p:extLst>
      <p:ext uri="{BB962C8B-B14F-4D97-AF65-F5344CB8AC3E}">
        <p14:creationId xmlns:p14="http://schemas.microsoft.com/office/powerpoint/2010/main" val="3997480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65</a:t>
            </a:fld>
            <a:endParaRPr lang="en-US"/>
          </a:p>
        </p:txBody>
      </p:sp>
    </p:spTree>
    <p:extLst>
      <p:ext uri="{BB962C8B-B14F-4D97-AF65-F5344CB8AC3E}">
        <p14:creationId xmlns:p14="http://schemas.microsoft.com/office/powerpoint/2010/main" val="3643295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87</a:t>
            </a:fld>
            <a:endParaRPr lang="en-US"/>
          </a:p>
        </p:txBody>
      </p:sp>
    </p:spTree>
    <p:extLst>
      <p:ext uri="{BB962C8B-B14F-4D97-AF65-F5344CB8AC3E}">
        <p14:creationId xmlns:p14="http://schemas.microsoft.com/office/powerpoint/2010/main" val="364329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4</a:t>
            </a:fld>
            <a:endParaRPr lang="en-US"/>
          </a:p>
        </p:txBody>
      </p:sp>
    </p:spTree>
    <p:extLst>
      <p:ext uri="{BB962C8B-B14F-4D97-AF65-F5344CB8AC3E}">
        <p14:creationId xmlns:p14="http://schemas.microsoft.com/office/powerpoint/2010/main" val="364329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5</a:t>
            </a:fld>
            <a:endParaRPr lang="en-US"/>
          </a:p>
        </p:txBody>
      </p:sp>
    </p:spTree>
    <p:extLst>
      <p:ext uri="{BB962C8B-B14F-4D97-AF65-F5344CB8AC3E}">
        <p14:creationId xmlns:p14="http://schemas.microsoft.com/office/powerpoint/2010/main" val="366763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6</a:t>
            </a:fld>
            <a:endParaRPr lang="en-US"/>
          </a:p>
        </p:txBody>
      </p:sp>
    </p:spTree>
    <p:extLst>
      <p:ext uri="{BB962C8B-B14F-4D97-AF65-F5344CB8AC3E}">
        <p14:creationId xmlns:p14="http://schemas.microsoft.com/office/powerpoint/2010/main" val="3377090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7</a:t>
            </a:fld>
            <a:endParaRPr lang="en-US"/>
          </a:p>
        </p:txBody>
      </p:sp>
    </p:spTree>
    <p:extLst>
      <p:ext uri="{BB962C8B-B14F-4D97-AF65-F5344CB8AC3E}">
        <p14:creationId xmlns:p14="http://schemas.microsoft.com/office/powerpoint/2010/main" val="260456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8</a:t>
            </a:fld>
            <a:endParaRPr lang="en-US"/>
          </a:p>
        </p:txBody>
      </p:sp>
    </p:spTree>
    <p:extLst>
      <p:ext uri="{BB962C8B-B14F-4D97-AF65-F5344CB8AC3E}">
        <p14:creationId xmlns:p14="http://schemas.microsoft.com/office/powerpoint/2010/main" val="3671974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10</a:t>
            </a:fld>
            <a:endParaRPr lang="en-US"/>
          </a:p>
        </p:txBody>
      </p:sp>
    </p:spTree>
    <p:extLst>
      <p:ext uri="{BB962C8B-B14F-4D97-AF65-F5344CB8AC3E}">
        <p14:creationId xmlns:p14="http://schemas.microsoft.com/office/powerpoint/2010/main" val="987215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24F86-F6CF-8244-A262-2B71796AB8AE}" type="slidenum">
              <a:rPr lang="en-US" smtClean="0"/>
              <a:t>11</a:t>
            </a:fld>
            <a:endParaRPr lang="en-US"/>
          </a:p>
        </p:txBody>
      </p:sp>
    </p:spTree>
    <p:extLst>
      <p:ext uri="{BB962C8B-B14F-4D97-AF65-F5344CB8AC3E}">
        <p14:creationId xmlns:p14="http://schemas.microsoft.com/office/powerpoint/2010/main" val="987215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193CBE-E609-BD4C-B6EA-D0B4C25592F9}" type="datetimeFigureOut">
              <a:rPr lang="en-US" smtClean="0"/>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E719F-FDDC-8E4D-BBFA-DA884729ECDC}" type="slidenum">
              <a:rPr lang="en-US" smtClean="0"/>
              <a:t>‹#›</a:t>
            </a:fld>
            <a:endParaRPr lang="en-US"/>
          </a:p>
        </p:txBody>
      </p:sp>
    </p:spTree>
    <p:extLst>
      <p:ext uri="{BB962C8B-B14F-4D97-AF65-F5344CB8AC3E}">
        <p14:creationId xmlns:p14="http://schemas.microsoft.com/office/powerpoint/2010/main" val="395406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93CBE-E609-BD4C-B6EA-D0B4C25592F9}" type="datetimeFigureOut">
              <a:rPr lang="en-US" smtClean="0"/>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E719F-FDDC-8E4D-BBFA-DA884729ECDC}" type="slidenum">
              <a:rPr lang="en-US" smtClean="0"/>
              <a:t>‹#›</a:t>
            </a:fld>
            <a:endParaRPr lang="en-US"/>
          </a:p>
        </p:txBody>
      </p:sp>
    </p:spTree>
    <p:extLst>
      <p:ext uri="{BB962C8B-B14F-4D97-AF65-F5344CB8AC3E}">
        <p14:creationId xmlns:p14="http://schemas.microsoft.com/office/powerpoint/2010/main" val="290176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93CBE-E609-BD4C-B6EA-D0B4C25592F9}" type="datetimeFigureOut">
              <a:rPr lang="en-US" smtClean="0"/>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E719F-FDDC-8E4D-BBFA-DA884729ECDC}" type="slidenum">
              <a:rPr lang="en-US" smtClean="0"/>
              <a:t>‹#›</a:t>
            </a:fld>
            <a:endParaRPr lang="en-US"/>
          </a:p>
        </p:txBody>
      </p:sp>
    </p:spTree>
    <p:extLst>
      <p:ext uri="{BB962C8B-B14F-4D97-AF65-F5344CB8AC3E}">
        <p14:creationId xmlns:p14="http://schemas.microsoft.com/office/powerpoint/2010/main" val="756881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genda ">
    <p:spTree>
      <p:nvGrpSpPr>
        <p:cNvPr id="1" name=""/>
        <p:cNvGrpSpPr/>
        <p:nvPr/>
      </p:nvGrpSpPr>
      <p:grpSpPr>
        <a:xfrm>
          <a:off x="0" y="0"/>
          <a:ext cx="0" cy="0"/>
          <a:chOff x="0" y="0"/>
          <a:chExt cx="0" cy="0"/>
        </a:xfrm>
      </p:grpSpPr>
      <p:sp>
        <p:nvSpPr>
          <p:cNvPr id="5" name="Text Placeholder 20"/>
          <p:cNvSpPr>
            <a:spLocks noGrp="1"/>
          </p:cNvSpPr>
          <p:nvPr>
            <p:ph type="body" sz="quarter" idx="13" hasCustomPrompt="1"/>
          </p:nvPr>
        </p:nvSpPr>
        <p:spPr>
          <a:xfrm>
            <a:off x="455614" y="456620"/>
            <a:ext cx="8231186" cy="597984"/>
          </a:xfrm>
        </p:spPr>
        <p:txBody>
          <a:bodyPr>
            <a:noAutofit/>
          </a:bodyPr>
          <a:lstStyle>
            <a:lvl1pPr marL="0" indent="0">
              <a:lnSpc>
                <a:spcPct val="80000"/>
              </a:lnSpc>
              <a:buNone/>
              <a:defRPr sz="4000" b="0" i="0" baseline="0">
                <a:solidFill>
                  <a:schemeClr val="tx1">
                    <a:lumMod val="50000"/>
                  </a:schemeClr>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AGENDA</a:t>
            </a:r>
          </a:p>
        </p:txBody>
      </p:sp>
      <p:sp>
        <p:nvSpPr>
          <p:cNvPr id="3" name="Text Placeholder 2"/>
          <p:cNvSpPr>
            <a:spLocks noGrp="1"/>
          </p:cNvSpPr>
          <p:nvPr>
            <p:ph type="body" sz="quarter" idx="14" hasCustomPrompt="1"/>
          </p:nvPr>
        </p:nvSpPr>
        <p:spPr>
          <a:xfrm>
            <a:off x="778986" y="1886468"/>
            <a:ext cx="7019737" cy="4292045"/>
          </a:xfrm>
        </p:spPr>
        <p:txBody>
          <a:bodyPr>
            <a:normAutofit/>
          </a:bodyPr>
          <a:lstStyle>
            <a:lvl1pPr marL="514290" indent="-514290">
              <a:lnSpc>
                <a:spcPct val="150000"/>
              </a:lnSpc>
              <a:buClr>
                <a:schemeClr val="tx1"/>
              </a:buClr>
              <a:buSzPct val="150000"/>
              <a:buFont typeface="Wingdings" charset="2"/>
              <a:buAutoNum type="arabicPlain"/>
              <a:defRPr sz="2400" b="0" i="0" baseline="0">
                <a:solidFill>
                  <a:schemeClr val="tx1">
                    <a:lumMod val="50000"/>
                  </a:schemeClr>
                </a:solidFill>
                <a:latin typeface="+mn-lt"/>
              </a:defRPr>
            </a:lvl1pPr>
          </a:lstStyle>
          <a:p>
            <a:pPr lvl="0"/>
            <a:r>
              <a:rPr lang="en-US" dirty="0" smtClean="0"/>
              <a:t> Add Section One</a:t>
            </a:r>
          </a:p>
          <a:p>
            <a:pPr lvl="0"/>
            <a:endParaRPr lang="en-US" dirty="0" smtClean="0"/>
          </a:p>
          <a:p>
            <a:pPr lvl="0"/>
            <a:endParaRPr lang="en-US" dirty="0" smtClean="0"/>
          </a:p>
          <a:p>
            <a:pPr lvl="0"/>
            <a:endParaRPr lang="en-US" dirty="0" smtClean="0"/>
          </a:p>
        </p:txBody>
      </p:sp>
    </p:spTree>
    <p:extLst>
      <p:ext uri="{BB962C8B-B14F-4D97-AF65-F5344CB8AC3E}">
        <p14:creationId xmlns:p14="http://schemas.microsoft.com/office/powerpoint/2010/main" val="34624875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1E85BB"/>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804335" y="1768593"/>
            <a:ext cx="7535333" cy="1878457"/>
          </a:xfrm>
        </p:spPr>
        <p:txBody>
          <a:bodyPr>
            <a:normAutofit/>
          </a:bodyPr>
          <a:lstStyle>
            <a:lvl1pPr marL="0" indent="0" algn="ctr">
              <a:buNone/>
              <a:defRPr sz="5400" b="1" baseline="0">
                <a:solidFill>
                  <a:schemeClr val="bg1"/>
                </a:solidFill>
                <a:latin typeface="Microsoft Sans Serif"/>
                <a:cs typeface="Microsoft Sans Serif"/>
              </a:defRPr>
            </a:lvl1pPr>
          </a:lstStyle>
          <a:p>
            <a:pPr lvl="0"/>
            <a:r>
              <a:rPr lang="en-US" dirty="0" smtClean="0"/>
              <a:t>CLICK TO ADD TITLE</a:t>
            </a:r>
            <a:endParaRPr lang="en-US" dirty="0"/>
          </a:p>
        </p:txBody>
      </p:sp>
      <p:sp>
        <p:nvSpPr>
          <p:cNvPr id="5" name="Text Placeholder 20"/>
          <p:cNvSpPr>
            <a:spLocks noGrp="1"/>
          </p:cNvSpPr>
          <p:nvPr>
            <p:ph type="body" sz="quarter" idx="11" hasCustomPrompt="1"/>
          </p:nvPr>
        </p:nvSpPr>
        <p:spPr>
          <a:xfrm>
            <a:off x="1890713" y="4252384"/>
            <a:ext cx="5275362" cy="677333"/>
          </a:xfrm>
        </p:spPr>
        <p:txBody>
          <a:bodyPr>
            <a:noAutofit/>
          </a:bodyPr>
          <a:lstStyle>
            <a:lvl1pPr marL="0" indent="0" algn="ctr">
              <a:buNone/>
              <a:defRPr sz="2800" baseline="0">
                <a:solidFill>
                  <a:schemeClr val="accent5"/>
                </a:solidFill>
              </a:defRPr>
            </a:lvl1pPr>
          </a:lstStyle>
          <a:p>
            <a:pPr lvl="0"/>
            <a:r>
              <a:rPr lang="en-US" dirty="0" smtClean="0"/>
              <a:t>CLICK TO ADD SUBHEADING</a:t>
            </a:r>
            <a:endParaRPr lang="en-US" dirty="0"/>
          </a:p>
        </p:txBody>
      </p:sp>
    </p:spTree>
    <p:extLst>
      <p:ext uri="{BB962C8B-B14F-4D97-AF65-F5344CB8AC3E}">
        <p14:creationId xmlns:p14="http://schemas.microsoft.com/office/powerpoint/2010/main" val="405444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93CBE-E609-BD4C-B6EA-D0B4C25592F9}" type="datetimeFigureOut">
              <a:rPr lang="en-US" smtClean="0"/>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E719F-FDDC-8E4D-BBFA-DA884729ECDC}" type="slidenum">
              <a:rPr lang="en-US" smtClean="0"/>
              <a:t>‹#›</a:t>
            </a:fld>
            <a:endParaRPr lang="en-US"/>
          </a:p>
        </p:txBody>
      </p:sp>
    </p:spTree>
    <p:extLst>
      <p:ext uri="{BB962C8B-B14F-4D97-AF65-F5344CB8AC3E}">
        <p14:creationId xmlns:p14="http://schemas.microsoft.com/office/powerpoint/2010/main" val="427598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193CBE-E609-BD4C-B6EA-D0B4C25592F9}" type="datetimeFigureOut">
              <a:rPr lang="en-US" smtClean="0"/>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E719F-FDDC-8E4D-BBFA-DA884729ECDC}" type="slidenum">
              <a:rPr lang="en-US" smtClean="0"/>
              <a:t>‹#›</a:t>
            </a:fld>
            <a:endParaRPr lang="en-US"/>
          </a:p>
        </p:txBody>
      </p:sp>
    </p:spTree>
    <p:extLst>
      <p:ext uri="{BB962C8B-B14F-4D97-AF65-F5344CB8AC3E}">
        <p14:creationId xmlns:p14="http://schemas.microsoft.com/office/powerpoint/2010/main" val="3002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193CBE-E609-BD4C-B6EA-D0B4C25592F9}" type="datetimeFigureOut">
              <a:rPr lang="en-US" smtClean="0"/>
              <a:t>7/4/2015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E719F-FDDC-8E4D-BBFA-DA884729ECDC}" type="slidenum">
              <a:rPr lang="en-US" smtClean="0"/>
              <a:t>‹#›</a:t>
            </a:fld>
            <a:endParaRPr lang="en-US"/>
          </a:p>
        </p:txBody>
      </p:sp>
    </p:spTree>
    <p:extLst>
      <p:ext uri="{BB962C8B-B14F-4D97-AF65-F5344CB8AC3E}">
        <p14:creationId xmlns:p14="http://schemas.microsoft.com/office/powerpoint/2010/main" val="393064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193CBE-E609-BD4C-B6EA-D0B4C25592F9}" type="datetimeFigureOut">
              <a:rPr lang="en-US" smtClean="0"/>
              <a:t>7/4/2015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9E719F-FDDC-8E4D-BBFA-DA884729ECDC}" type="slidenum">
              <a:rPr lang="en-US" smtClean="0"/>
              <a:t>‹#›</a:t>
            </a:fld>
            <a:endParaRPr lang="en-US"/>
          </a:p>
        </p:txBody>
      </p:sp>
    </p:spTree>
    <p:extLst>
      <p:ext uri="{BB962C8B-B14F-4D97-AF65-F5344CB8AC3E}">
        <p14:creationId xmlns:p14="http://schemas.microsoft.com/office/powerpoint/2010/main" val="322505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193CBE-E609-BD4C-B6EA-D0B4C25592F9}" type="datetimeFigureOut">
              <a:rPr lang="en-US" smtClean="0"/>
              <a:t>7/4/2015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9E719F-FDDC-8E4D-BBFA-DA884729ECDC}" type="slidenum">
              <a:rPr lang="en-US" smtClean="0"/>
              <a:t>‹#›</a:t>
            </a:fld>
            <a:endParaRPr lang="en-US"/>
          </a:p>
        </p:txBody>
      </p:sp>
    </p:spTree>
    <p:extLst>
      <p:ext uri="{BB962C8B-B14F-4D97-AF65-F5344CB8AC3E}">
        <p14:creationId xmlns:p14="http://schemas.microsoft.com/office/powerpoint/2010/main" val="273582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93CBE-E609-BD4C-B6EA-D0B4C25592F9}" type="datetimeFigureOut">
              <a:rPr lang="en-US" smtClean="0"/>
              <a:t>7/4/2015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9E719F-FDDC-8E4D-BBFA-DA884729ECDC}" type="slidenum">
              <a:rPr lang="en-US" smtClean="0"/>
              <a:t>‹#›</a:t>
            </a:fld>
            <a:endParaRPr lang="en-US"/>
          </a:p>
        </p:txBody>
      </p:sp>
    </p:spTree>
    <p:extLst>
      <p:ext uri="{BB962C8B-B14F-4D97-AF65-F5344CB8AC3E}">
        <p14:creationId xmlns:p14="http://schemas.microsoft.com/office/powerpoint/2010/main" val="297221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93CBE-E609-BD4C-B6EA-D0B4C25592F9}" type="datetimeFigureOut">
              <a:rPr lang="en-US" smtClean="0"/>
              <a:t>7/4/2015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E719F-FDDC-8E4D-BBFA-DA884729ECDC}" type="slidenum">
              <a:rPr lang="en-US" smtClean="0"/>
              <a:t>‹#›</a:t>
            </a:fld>
            <a:endParaRPr lang="en-US"/>
          </a:p>
        </p:txBody>
      </p:sp>
    </p:spTree>
    <p:extLst>
      <p:ext uri="{BB962C8B-B14F-4D97-AF65-F5344CB8AC3E}">
        <p14:creationId xmlns:p14="http://schemas.microsoft.com/office/powerpoint/2010/main" val="283038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193CBE-E609-BD4C-B6EA-D0B4C25592F9}" type="datetimeFigureOut">
              <a:rPr lang="en-US" smtClean="0"/>
              <a:t>7/4/2015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E719F-FDDC-8E4D-BBFA-DA884729ECDC}" type="slidenum">
              <a:rPr lang="en-US" smtClean="0"/>
              <a:t>‹#›</a:t>
            </a:fld>
            <a:endParaRPr lang="en-US"/>
          </a:p>
        </p:txBody>
      </p:sp>
    </p:spTree>
    <p:extLst>
      <p:ext uri="{BB962C8B-B14F-4D97-AF65-F5344CB8AC3E}">
        <p14:creationId xmlns:p14="http://schemas.microsoft.com/office/powerpoint/2010/main" val="366966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93CBE-E609-BD4C-B6EA-D0B4C25592F9}" type="datetimeFigureOut">
              <a:rPr lang="en-US" smtClean="0"/>
              <a:t>7/4/2015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E719F-FDDC-8E4D-BBFA-DA884729ECDC}" type="slidenum">
              <a:rPr lang="en-US" smtClean="0"/>
              <a:t>‹#›</a:t>
            </a:fld>
            <a:endParaRPr lang="en-US"/>
          </a:p>
        </p:txBody>
      </p:sp>
    </p:spTree>
    <p:extLst>
      <p:ext uri="{BB962C8B-B14F-4D97-AF65-F5344CB8AC3E}">
        <p14:creationId xmlns:p14="http://schemas.microsoft.com/office/powerpoint/2010/main" val="211976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0.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39.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8.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42.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2.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jpeg"/><Relationship Id="rId1" Type="http://schemas.openxmlformats.org/officeDocument/2006/relationships/slideLayout" Target="../slideLayouts/slideLayout2.xml"/><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jpeg"/><Relationship Id="rId1" Type="http://schemas.openxmlformats.org/officeDocument/2006/relationships/slideLayout" Target="../slideLayouts/slideLayout2.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jpeg"/><Relationship Id="rId1" Type="http://schemas.openxmlformats.org/officeDocument/2006/relationships/slideLayout" Target="../slideLayouts/slideLayout2.xml"/><Relationship Id="rId4" Type="http://schemas.microsoft.com/office/2007/relationships/hdphoto" Target="../media/hdphoto6.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4" Type="http://schemas.microsoft.com/office/2007/relationships/hdphoto" Target="../media/hdphoto10.wdp"/></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5" Type="http://schemas.microsoft.com/office/2007/relationships/hdphoto" Target="../media/hdphoto12.wdp"/><Relationship Id="rId4" Type="http://schemas.microsoft.com/office/2007/relationships/hdphoto" Target="../media/hdphoto1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6" Type="http://schemas.microsoft.com/office/2007/relationships/hdphoto" Target="../media/hdphoto14.wdp"/><Relationship Id="rId5" Type="http://schemas.microsoft.com/office/2007/relationships/hdphoto" Target="../media/hdphoto12.wdp"/><Relationship Id="rId4" Type="http://schemas.microsoft.com/office/2007/relationships/hdphoto" Target="../media/hdphoto13.wdp"/></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2.wdp"/></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2.wdp"/></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2.wdp"/></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2.wdp"/></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microsoft.com/office/2007/relationships/hdphoto" Target="../media/hdphoto17.wdp"/></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55.png"/><Relationship Id="rId1" Type="http://schemas.openxmlformats.org/officeDocument/2006/relationships/slideLayout" Target="../slideLayouts/slideLayout2.xml"/><Relationship Id="rId5" Type="http://schemas.microsoft.com/office/2007/relationships/hdphoto" Target="../media/hdphoto19.wdp"/><Relationship Id="rId4" Type="http://schemas.openxmlformats.org/officeDocument/2006/relationships/image" Target="../media/image56.png"/></Relationships>
</file>

<file path=ppt/slides/_rels/slide81.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55.png"/><Relationship Id="rId1" Type="http://schemas.openxmlformats.org/officeDocument/2006/relationships/slideLayout" Target="../slideLayouts/slideLayout2.xml"/><Relationship Id="rId5" Type="http://schemas.microsoft.com/office/2007/relationships/hdphoto" Target="../media/hdphoto19.wdp"/><Relationship Id="rId4" Type="http://schemas.openxmlformats.org/officeDocument/2006/relationships/image" Target="../media/image56.png"/></Relationships>
</file>

<file path=ppt/slides/_rels/slide82.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55.png"/><Relationship Id="rId1" Type="http://schemas.openxmlformats.org/officeDocument/2006/relationships/slideLayout" Target="../slideLayouts/slideLayout2.xml"/><Relationship Id="rId5" Type="http://schemas.microsoft.com/office/2007/relationships/hdphoto" Target="../media/hdphoto21.wdp"/><Relationship Id="rId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55.png"/><Relationship Id="rId1" Type="http://schemas.openxmlformats.org/officeDocument/2006/relationships/slideLayout" Target="../slideLayouts/slideLayout2.xml"/><Relationship Id="rId5" Type="http://schemas.microsoft.com/office/2007/relationships/hdphoto" Target="../media/hdphoto22.wdp"/><Relationship Id="rId4" Type="http://schemas.openxmlformats.org/officeDocument/2006/relationships/image" Target="../media/image56.png"/></Relationships>
</file>

<file path=ppt/slides/_rels/slide84.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55.png"/><Relationship Id="rId1" Type="http://schemas.openxmlformats.org/officeDocument/2006/relationships/slideLayout" Target="../slideLayouts/slideLayout2.xml"/><Relationship Id="rId5" Type="http://schemas.microsoft.com/office/2007/relationships/hdphoto" Target="../media/hdphoto23.wdp"/><Relationship Id="rId4" Type="http://schemas.openxmlformats.org/officeDocument/2006/relationships/image" Target="../media/image56.png"/></Relationships>
</file>

<file path=ppt/slides/_rels/slide85.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55.png"/><Relationship Id="rId1" Type="http://schemas.openxmlformats.org/officeDocument/2006/relationships/slideLayout" Target="../slideLayouts/slideLayout2.xml"/><Relationship Id="rId5" Type="http://schemas.microsoft.com/office/2007/relationships/hdphoto" Target="../media/hdphoto24.wdp"/><Relationship Id="rId4" Type="http://schemas.openxmlformats.org/officeDocument/2006/relationships/image" Target="../media/image56.png"/></Relationships>
</file>

<file path=ppt/slides/_rels/slide8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microsoft.com/office/2007/relationships/hdphoto" Target="../media/hdphoto25.wdp"/><Relationship Id="rId7" Type="http://schemas.openxmlformats.org/officeDocument/2006/relationships/image" Target="../media/image61.jpeg"/><Relationship Id="rId12" Type="http://schemas.openxmlformats.org/officeDocument/2006/relationships/image" Target="../media/image66.png"/><Relationship Id="rId2" Type="http://schemas.openxmlformats.org/officeDocument/2006/relationships/image" Target="../media/image57.png"/><Relationship Id="rId16"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60.jpeg"/><Relationship Id="rId11" Type="http://schemas.openxmlformats.org/officeDocument/2006/relationships/image" Target="../media/image65.png"/><Relationship Id="rId5" Type="http://schemas.openxmlformats.org/officeDocument/2006/relationships/image" Target="../media/image59.jpe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 Id="rId14" Type="http://schemas.openxmlformats.org/officeDocument/2006/relationships/image" Target="../media/image68.png"/></Relationships>
</file>

<file path=ppt/slides/_rels/slide8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2.wdp"/></Relationships>
</file>

<file path=ppt/slides/_rels/slide88.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71.png"/><Relationship Id="rId1" Type="http://schemas.openxmlformats.org/officeDocument/2006/relationships/slideLayout" Target="../slideLayouts/slideLayout13.xml"/><Relationship Id="rId5" Type="http://schemas.microsoft.com/office/2007/relationships/hdphoto" Target="../media/hdphoto27.wdp"/><Relationship Id="rId4" Type="http://schemas.openxmlformats.org/officeDocument/2006/relationships/image" Target="../media/image7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025"/>
            <a:ext cx="9144000" cy="1492385"/>
          </a:xfrm>
          <a:prstGeom prst="rect">
            <a:avLst/>
          </a:prstGeom>
        </p:spPr>
      </p:pic>
      <p:grpSp>
        <p:nvGrpSpPr>
          <p:cNvPr id="17" name="Group 16"/>
          <p:cNvGrpSpPr/>
          <p:nvPr/>
        </p:nvGrpSpPr>
        <p:grpSpPr>
          <a:xfrm>
            <a:off x="338933" y="459899"/>
            <a:ext cx="8604541" cy="5592809"/>
            <a:chOff x="338933" y="459899"/>
            <a:chExt cx="8604541" cy="5592809"/>
          </a:xfrm>
        </p:grpSpPr>
        <p:sp>
          <p:nvSpPr>
            <p:cNvPr id="14" name="Text Placeholder 7"/>
            <p:cNvSpPr txBox="1">
              <a:spLocks/>
            </p:cNvSpPr>
            <p:nvPr/>
          </p:nvSpPr>
          <p:spPr>
            <a:xfrm>
              <a:off x="756729" y="459899"/>
              <a:ext cx="7630543" cy="5752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Font typeface="Arial"/>
                <a:buNone/>
              </a:pPr>
              <a:r>
                <a:rPr lang="en-US" sz="4200" dirty="0" smtClean="0">
                  <a:solidFill>
                    <a:schemeClr val="bg1"/>
                  </a:solidFill>
                  <a:latin typeface="Helvetica Light"/>
                  <a:cs typeface="Helvetica Light"/>
                </a:rPr>
                <a:t>About</a:t>
              </a:r>
            </a:p>
          </p:txBody>
        </p:sp>
        <p:sp>
          <p:nvSpPr>
            <p:cNvPr id="6" name="Text Placeholder 1"/>
            <p:cNvSpPr txBox="1">
              <a:spLocks/>
            </p:cNvSpPr>
            <p:nvPr/>
          </p:nvSpPr>
          <p:spPr>
            <a:xfrm>
              <a:off x="756728" y="2524499"/>
              <a:ext cx="8098636" cy="1499776"/>
            </a:xfrm>
            <a:prstGeom prst="rect">
              <a:avLst/>
            </a:prstGeom>
            <a:noFill/>
          </p:spPr>
          <p:txBody>
            <a:bodyPr lIns="91429" tIns="45714" rIns="91429" bIns="45714">
              <a:noAutofit/>
            </a:bodyPr>
            <a:lstStyle>
              <a:lvl1pPr marL="342900" indent="-342900" algn="l" defTabSz="457200" rtl="0" eaLnBrk="1" latinLnBrk="0" hangingPunct="1">
                <a:spcBef>
                  <a:spcPct val="20000"/>
                </a:spcBef>
                <a:buClr>
                  <a:srgbClr val="E5425D"/>
                </a:buClr>
                <a:buFont typeface="Arial"/>
                <a:buChar char="•"/>
                <a:defRPr sz="3200" b="0" i="0" kern="1200">
                  <a:solidFill>
                    <a:schemeClr val="tx1">
                      <a:lumMod val="50000"/>
                    </a:schemeClr>
                  </a:solidFill>
                  <a:latin typeface="Baskerville"/>
                  <a:ea typeface="+mn-ea"/>
                  <a:cs typeface="Verdana"/>
                </a:defRPr>
              </a:lvl1pPr>
              <a:lvl2pPr marL="742950" indent="-285750" algn="l" defTabSz="457200" rtl="0" eaLnBrk="1" latinLnBrk="0" hangingPunct="1">
                <a:spcBef>
                  <a:spcPct val="20000"/>
                </a:spcBef>
                <a:buClr>
                  <a:srgbClr val="E5425D"/>
                </a:buClr>
                <a:buFont typeface="Arial" panose="020B0604020202020204" pitchFamily="34" charset="0"/>
                <a:buChar char="•"/>
                <a:defRPr sz="2400" b="0" i="0" kern="1200">
                  <a:solidFill>
                    <a:schemeClr val="tx1">
                      <a:lumMod val="50000"/>
                    </a:schemeClr>
                  </a:solidFill>
                  <a:latin typeface="Baskerville"/>
                  <a:ea typeface="+mn-ea"/>
                  <a:cs typeface="Verdana"/>
                </a:defRPr>
              </a:lvl2pPr>
              <a:lvl3pPr marL="1143000" indent="-228600" algn="l" defTabSz="457200" rtl="0" eaLnBrk="1" latinLnBrk="0" hangingPunct="1">
                <a:spcBef>
                  <a:spcPct val="20000"/>
                </a:spcBef>
                <a:buClr>
                  <a:srgbClr val="E5425D"/>
                </a:buClr>
                <a:buFont typeface="Arial"/>
                <a:buChar char="•"/>
                <a:defRPr sz="2400" b="0" i="0" kern="1200">
                  <a:solidFill>
                    <a:schemeClr val="tx1">
                      <a:lumMod val="50000"/>
                    </a:schemeClr>
                  </a:solidFill>
                  <a:latin typeface="Baskerville"/>
                  <a:ea typeface="+mn-ea"/>
                  <a:cs typeface="Verdana"/>
                </a:defRPr>
              </a:lvl3pPr>
              <a:lvl4pPr marL="16002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4pPr>
              <a:lvl5pPr marL="20574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solidFill>
                    <a:schemeClr val="tx1">
                      <a:lumMod val="85000"/>
                      <a:lumOff val="15000"/>
                    </a:schemeClr>
                  </a:solidFill>
                  <a:latin typeface="Helvetica Light"/>
                  <a:cs typeface="Helvetica Light"/>
                </a:rPr>
                <a:t>These are NextView’s series of tactical resources for entrepreneurs, built specifically for seed-stage companies as part of NextView’s platform of startup support.</a:t>
              </a:r>
              <a:r>
                <a:rPr lang="en-US" sz="1800" dirty="0">
                  <a:solidFill>
                    <a:schemeClr val="tx1">
                      <a:lumMod val="85000"/>
                      <a:lumOff val="15000"/>
                    </a:schemeClr>
                  </a:solidFill>
                  <a:latin typeface="Helvetica Light"/>
                  <a:cs typeface="Helvetica Light"/>
                </a:rPr>
                <a:t> </a:t>
              </a:r>
              <a:r>
                <a:rPr lang="en-US" sz="1800" b="1" dirty="0" smtClean="0">
                  <a:solidFill>
                    <a:schemeClr val="tx1">
                      <a:lumMod val="85000"/>
                      <a:lumOff val="15000"/>
                    </a:schemeClr>
                  </a:solidFill>
                  <a:latin typeface="Helvetica"/>
                  <a:cs typeface="Helvetica"/>
                </a:rPr>
                <a:t>For more, visit </a:t>
              </a:r>
              <a:r>
                <a:rPr lang="en-US" sz="1800" b="1" dirty="0" smtClean="0">
                  <a:solidFill>
                    <a:srgbClr val="3498E0"/>
                  </a:solidFill>
                  <a:latin typeface="Helvetica"/>
                  <a:cs typeface="Helvetica"/>
                </a:rPr>
                <a:t>ViewFromSeed.com</a:t>
              </a:r>
              <a:endParaRPr lang="en-US" sz="1800" b="1" dirty="0">
                <a:solidFill>
                  <a:schemeClr val="tx1">
                    <a:lumMod val="85000"/>
                    <a:lumOff val="15000"/>
                  </a:schemeClr>
                </a:solidFill>
                <a:latin typeface="Helvetica"/>
                <a:cs typeface="Helvetica"/>
              </a:endParaRPr>
            </a:p>
          </p:txBody>
        </p:sp>
        <p:pic>
          <p:nvPicPr>
            <p:cNvPr id="10" name="Picture 9" descr="UPDATED nextview logo - bi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871" y="3731559"/>
              <a:ext cx="2189001" cy="585431"/>
            </a:xfrm>
            <a:prstGeom prst="rect">
              <a:avLst/>
            </a:prstGeom>
          </p:spPr>
        </p:pic>
        <p:pic>
          <p:nvPicPr>
            <p:cNvPr id="11" name="Picture 10" descr="GrowthGuides_final cop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933" y="1666734"/>
              <a:ext cx="2407901" cy="826904"/>
            </a:xfrm>
            <a:prstGeom prst="rect">
              <a:avLst/>
            </a:prstGeom>
          </p:spPr>
        </p:pic>
        <p:sp>
          <p:nvSpPr>
            <p:cNvPr id="16" name="Text Placeholder 1"/>
            <p:cNvSpPr txBox="1">
              <a:spLocks/>
            </p:cNvSpPr>
            <p:nvPr/>
          </p:nvSpPr>
          <p:spPr>
            <a:xfrm>
              <a:off x="756728" y="4552932"/>
              <a:ext cx="8186746" cy="1499776"/>
            </a:xfrm>
            <a:prstGeom prst="rect">
              <a:avLst/>
            </a:prstGeom>
            <a:noFill/>
          </p:spPr>
          <p:txBody>
            <a:bodyPr lIns="91429" tIns="45714" rIns="91429" bIns="45714">
              <a:noAutofit/>
            </a:bodyPr>
            <a:lstStyle>
              <a:lvl1pPr marL="342900" indent="-342900" algn="l" defTabSz="457200" rtl="0" eaLnBrk="1" latinLnBrk="0" hangingPunct="1">
                <a:spcBef>
                  <a:spcPct val="20000"/>
                </a:spcBef>
                <a:buClr>
                  <a:srgbClr val="E5425D"/>
                </a:buClr>
                <a:buFont typeface="Arial"/>
                <a:buChar char="•"/>
                <a:defRPr sz="3200" b="0" i="0" kern="1200">
                  <a:solidFill>
                    <a:schemeClr val="tx1">
                      <a:lumMod val="50000"/>
                    </a:schemeClr>
                  </a:solidFill>
                  <a:latin typeface="Baskerville"/>
                  <a:ea typeface="+mn-ea"/>
                  <a:cs typeface="Verdana"/>
                </a:defRPr>
              </a:lvl1pPr>
              <a:lvl2pPr marL="742950" indent="-285750" algn="l" defTabSz="457200" rtl="0" eaLnBrk="1" latinLnBrk="0" hangingPunct="1">
                <a:spcBef>
                  <a:spcPct val="20000"/>
                </a:spcBef>
                <a:buClr>
                  <a:srgbClr val="E5425D"/>
                </a:buClr>
                <a:buFont typeface="Arial" panose="020B0604020202020204" pitchFamily="34" charset="0"/>
                <a:buChar char="•"/>
                <a:defRPr sz="2400" b="0" i="0" kern="1200">
                  <a:solidFill>
                    <a:schemeClr val="tx1">
                      <a:lumMod val="50000"/>
                    </a:schemeClr>
                  </a:solidFill>
                  <a:latin typeface="Baskerville"/>
                  <a:ea typeface="+mn-ea"/>
                  <a:cs typeface="Verdana"/>
                </a:defRPr>
              </a:lvl2pPr>
              <a:lvl3pPr marL="1143000" indent="-228600" algn="l" defTabSz="457200" rtl="0" eaLnBrk="1" latinLnBrk="0" hangingPunct="1">
                <a:spcBef>
                  <a:spcPct val="20000"/>
                </a:spcBef>
                <a:buClr>
                  <a:srgbClr val="E5425D"/>
                </a:buClr>
                <a:buFont typeface="Arial"/>
                <a:buChar char="•"/>
                <a:defRPr sz="2400" b="0" i="0" kern="1200">
                  <a:solidFill>
                    <a:schemeClr val="tx1">
                      <a:lumMod val="50000"/>
                    </a:schemeClr>
                  </a:solidFill>
                  <a:latin typeface="Baskerville"/>
                  <a:ea typeface="+mn-ea"/>
                  <a:cs typeface="Verdana"/>
                </a:defRPr>
              </a:lvl3pPr>
              <a:lvl4pPr marL="16002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4pPr>
              <a:lvl5pPr marL="20574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40A2CB"/>
                </a:buClr>
                <a:buNone/>
              </a:pPr>
              <a:r>
                <a:rPr lang="en-US" sz="1800" dirty="0" smtClean="0">
                  <a:solidFill>
                    <a:schemeClr val="tx1">
                      <a:lumMod val="85000"/>
                      <a:lumOff val="15000"/>
                    </a:schemeClr>
                  </a:solidFill>
                  <a:latin typeface="Helvetica Light"/>
                  <a:cs typeface="Helvetica Light"/>
                </a:rPr>
                <a:t>The leading seed-stage VC firm investing in internet and mobile startups on the East Coast. We focus exclusively on seed, all in service of our mission: </a:t>
              </a:r>
              <a:r>
                <a:rPr lang="en-US" sz="1800" b="1" dirty="0" smtClean="0">
                  <a:solidFill>
                    <a:schemeClr val="tx1">
                      <a:lumMod val="85000"/>
                      <a:lumOff val="15000"/>
                    </a:schemeClr>
                  </a:solidFill>
                  <a:latin typeface="Helvetica"/>
                  <a:cs typeface="Helvetica"/>
                </a:rPr>
                <a:t>Help founders give their companies the </a:t>
              </a:r>
              <a:r>
                <a:rPr lang="en-US" sz="1800" b="1" dirty="0" smtClean="0">
                  <a:solidFill>
                    <a:srgbClr val="3498E0"/>
                  </a:solidFill>
                  <a:latin typeface="Helvetica"/>
                  <a:cs typeface="Helvetica"/>
                </a:rPr>
                <a:t>best possible start.</a:t>
              </a:r>
            </a:p>
            <a:p>
              <a:pPr marL="0" indent="0">
                <a:buClr>
                  <a:srgbClr val="40A2CB"/>
                </a:buClr>
                <a:buNone/>
              </a:pPr>
              <a:endParaRPr lang="en-US" sz="1800" dirty="0">
                <a:solidFill>
                  <a:schemeClr val="tx1">
                    <a:lumMod val="85000"/>
                    <a:lumOff val="15000"/>
                  </a:schemeClr>
                </a:solidFill>
                <a:latin typeface="Helvetica Light"/>
                <a:cs typeface="Helvetica Light"/>
              </a:endParaRPr>
            </a:p>
            <a:p>
              <a:pPr marL="0" indent="0">
                <a:buClr>
                  <a:srgbClr val="40A2CB"/>
                </a:buClr>
                <a:buNone/>
              </a:pPr>
              <a:r>
                <a:rPr lang="en-US" sz="1800" dirty="0" smtClean="0">
                  <a:solidFill>
                    <a:schemeClr val="tx1">
                      <a:lumMod val="85000"/>
                      <a:lumOff val="15000"/>
                    </a:schemeClr>
                  </a:solidFill>
                  <a:latin typeface="Helvetica Light"/>
                  <a:cs typeface="Helvetica Light"/>
                </a:rPr>
                <a:t>NextView was founded in 2010 by Lee Hower (PayPal, LinkedIn, Point Judith Capital), David Beisel (About.com, Venrock) &amp; Rob Go (eBay, Spark Capital).</a:t>
              </a:r>
              <a:endParaRPr lang="en-US" sz="1800" dirty="0">
                <a:solidFill>
                  <a:schemeClr val="tx1">
                    <a:lumMod val="85000"/>
                    <a:lumOff val="15000"/>
                  </a:schemeClr>
                </a:solidFill>
                <a:latin typeface="Helvetica Light"/>
                <a:cs typeface="Helvetica Light"/>
              </a:endParaRPr>
            </a:p>
          </p:txBody>
        </p:sp>
      </p:grpSp>
    </p:spTree>
    <p:extLst>
      <p:ext uri="{BB962C8B-B14F-4D97-AF65-F5344CB8AC3E}">
        <p14:creationId xmlns:p14="http://schemas.microsoft.com/office/powerpoint/2010/main" val="2301993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Traction to Date</a:t>
            </a:r>
            <a:endParaRPr lang="en-US" sz="3600" dirty="0">
              <a:solidFill>
                <a:schemeClr val="tx1">
                  <a:lumMod val="75000"/>
                  <a:lumOff val="25000"/>
                </a:schemeClr>
              </a:solidFill>
            </a:endParaRPr>
          </a:p>
        </p:txBody>
      </p:sp>
      <p:pic>
        <p:nvPicPr>
          <p:cNvPr id="4" name="Picture 3" descr="ex.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27200" y="3353778"/>
            <a:ext cx="5689600" cy="3106600"/>
          </a:xfrm>
          <a:prstGeom prst="rect">
            <a:avLst/>
          </a:prstGeom>
          <a:ln>
            <a:solidFill>
              <a:schemeClr val="tx1">
                <a:lumMod val="85000"/>
                <a:lumOff val="15000"/>
              </a:schemeClr>
            </a:solidFill>
          </a:ln>
        </p:spPr>
      </p:pic>
      <p:sp>
        <p:nvSpPr>
          <p:cNvPr id="8" name="Text Placeholder 5"/>
          <p:cNvSpPr txBox="1">
            <a:spLocks/>
          </p:cNvSpPr>
          <p:nvPr/>
        </p:nvSpPr>
        <p:spPr>
          <a:xfrm>
            <a:off x="766655" y="1125416"/>
            <a:ext cx="7938615" cy="2053316"/>
          </a:xfrm>
          <a:prstGeom prst="rect">
            <a:avLst/>
          </a:prstGeom>
        </p:spPr>
        <p:txBody>
          <a:bodyPr vert="horz" lIns="91440" tIns="45720" rIns="91440" bIns="45720" rtlCol="0">
            <a:normAutofit/>
          </a:bodyPr>
          <a:lstStyle>
            <a:lvl1pPr marL="514290" indent="-514290" algn="l" defTabSz="457200" rtl="0" eaLnBrk="1" latinLnBrk="0" hangingPunct="1">
              <a:lnSpc>
                <a:spcPct val="150000"/>
              </a:lnSpc>
              <a:spcBef>
                <a:spcPct val="20000"/>
              </a:spcBef>
              <a:buClr>
                <a:schemeClr val="tx1"/>
              </a:buClr>
              <a:buSzPct val="150000"/>
              <a:buFont typeface="Wingdings" charset="2"/>
              <a:buAutoNum type="arabicPlain"/>
              <a:defRPr sz="2400" b="0" i="0" kern="1200" baseline="0">
                <a:solidFill>
                  <a:schemeClr val="tx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a:buChar char="•"/>
            </a:pPr>
            <a:r>
              <a:rPr lang="en-US" dirty="0" smtClean="0">
                <a:solidFill>
                  <a:srgbClr val="40A2CB"/>
                </a:solidFill>
                <a:latin typeface="Helvetica Light"/>
                <a:cs typeface="Helvetica Light"/>
              </a:rPr>
              <a:t>[Key Metric #1]</a:t>
            </a:r>
          </a:p>
          <a:p>
            <a:pPr marL="342900" indent="-342900">
              <a:buFont typeface="Arial"/>
              <a:buChar char="•"/>
            </a:pPr>
            <a:r>
              <a:rPr lang="en-US" dirty="0" smtClean="0">
                <a:solidFill>
                  <a:srgbClr val="40A2CB"/>
                </a:solidFill>
                <a:latin typeface="Helvetica Light"/>
                <a:cs typeface="Helvetica Light"/>
              </a:rPr>
              <a:t>[Key Metric #2]</a:t>
            </a:r>
          </a:p>
          <a:p>
            <a:pPr marL="342900" indent="-342900">
              <a:buFont typeface="Arial"/>
              <a:buChar char="•"/>
            </a:pPr>
            <a:r>
              <a:rPr lang="en-US" dirty="0" smtClean="0">
                <a:solidFill>
                  <a:srgbClr val="40A2CB"/>
                </a:solidFill>
                <a:latin typeface="Helvetica Light"/>
                <a:cs typeface="Helvetica Light"/>
              </a:rPr>
              <a:t>[Key Metric #3]</a:t>
            </a:r>
            <a:endParaRPr lang="en-US" dirty="0">
              <a:solidFill>
                <a:srgbClr val="40A2CB"/>
              </a:solidFill>
              <a:latin typeface="Helvetica Light"/>
              <a:cs typeface="Helvetica Light"/>
            </a:endParaRPr>
          </a:p>
        </p:txBody>
      </p:sp>
      <p:grpSp>
        <p:nvGrpSpPr>
          <p:cNvPr id="9" name="Group 8"/>
          <p:cNvGrpSpPr/>
          <p:nvPr/>
        </p:nvGrpSpPr>
        <p:grpSpPr>
          <a:xfrm>
            <a:off x="8361141" y="212585"/>
            <a:ext cx="2726128" cy="2176791"/>
            <a:chOff x="7469670" y="317478"/>
            <a:chExt cx="2726128" cy="2176791"/>
          </a:xfrm>
        </p:grpSpPr>
        <p:grpSp>
          <p:nvGrpSpPr>
            <p:cNvPr id="10" name="Group 9"/>
            <p:cNvGrpSpPr/>
            <p:nvPr/>
          </p:nvGrpSpPr>
          <p:grpSpPr>
            <a:xfrm>
              <a:off x="7469670" y="317478"/>
              <a:ext cx="2726128" cy="2176791"/>
              <a:chOff x="8862172" y="2277935"/>
              <a:chExt cx="2478298" cy="1920698"/>
            </a:xfrm>
          </p:grpSpPr>
          <p:sp>
            <p:nvSpPr>
              <p:cNvPr id="12" name="Folded Corner 11"/>
              <p:cNvSpPr/>
              <p:nvPr/>
            </p:nvSpPr>
            <p:spPr>
              <a:xfrm>
                <a:off x="8862172" y="2277935"/>
                <a:ext cx="2478298" cy="1920698"/>
              </a:xfrm>
              <a:prstGeom prst="foldedCorner">
                <a:avLst/>
              </a:prstGeom>
              <a:solidFill>
                <a:srgbClr val="E3DF3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 name="TextBox 12"/>
              <p:cNvSpPr txBox="1"/>
              <p:nvPr/>
            </p:nvSpPr>
            <p:spPr>
              <a:xfrm>
                <a:off x="9639213" y="3502269"/>
                <a:ext cx="1543546" cy="611027"/>
              </a:xfrm>
              <a:prstGeom prst="rect">
                <a:avLst/>
              </a:prstGeom>
              <a:noFill/>
            </p:spPr>
            <p:txBody>
              <a:bodyPr wrap="none" rtlCol="0">
                <a:spAutoFit/>
              </a:bodyPr>
              <a:lstStyle/>
              <a:p>
                <a:r>
                  <a:rPr lang="en-US" sz="1300" b="1" dirty="0" smtClean="0">
                    <a:latin typeface="Times New Roman"/>
                    <a:cs typeface="Times New Roman"/>
                  </a:rPr>
                  <a:t>Lee Hower</a:t>
                </a:r>
                <a:endParaRPr lang="en-US" sz="1300" b="1" dirty="0">
                  <a:latin typeface="Times New Roman"/>
                  <a:cs typeface="Times New Roman"/>
                </a:endParaRPr>
              </a:p>
              <a:p>
                <a:r>
                  <a:rPr lang="en-US" sz="1300" dirty="0">
                    <a:latin typeface="Times New Roman"/>
                    <a:cs typeface="Times New Roman"/>
                  </a:rPr>
                  <a:t>Co-Founder &amp; Partner</a:t>
                </a:r>
              </a:p>
              <a:p>
                <a:r>
                  <a:rPr lang="en-US" sz="1300" dirty="0">
                    <a:latin typeface="Times New Roman"/>
                    <a:cs typeface="Times New Roman"/>
                  </a:rPr>
                  <a:t>NextView Ventures</a:t>
                </a:r>
              </a:p>
            </p:txBody>
          </p:sp>
          <p:sp>
            <p:nvSpPr>
              <p:cNvPr id="14" name="Rectangle 13"/>
              <p:cNvSpPr/>
              <p:nvPr/>
            </p:nvSpPr>
            <p:spPr>
              <a:xfrm>
                <a:off x="8903385" y="2309384"/>
                <a:ext cx="2408438" cy="964065"/>
              </a:xfrm>
              <a:prstGeom prst="rect">
                <a:avLst/>
              </a:prstGeom>
            </p:spPr>
            <p:txBody>
              <a:bodyPr wrap="square">
                <a:spAutoFit/>
              </a:bodyPr>
              <a:lstStyle/>
              <a:p>
                <a:pPr algn="dist"/>
                <a:r>
                  <a:rPr lang="en-US" sz="1300" dirty="0" smtClean="0">
                    <a:solidFill>
                      <a:srgbClr val="414141"/>
                    </a:solidFill>
                    <a:latin typeface="Times New Roman"/>
                    <a:cs typeface="Times New Roman"/>
                  </a:rPr>
                  <a:t>Seed-stage investors understand there won’t be tons of traction just yet, but it’s important to convey a few data points and whatever loose proof you have that hints at success.</a:t>
                </a:r>
                <a:endParaRPr lang="en-US" sz="1300" dirty="0">
                  <a:solidFill>
                    <a:srgbClr val="414141"/>
                  </a:solidFill>
                  <a:latin typeface="Times New Roman"/>
                  <a:cs typeface="Times New Roman"/>
                </a:endParaRPr>
              </a:p>
            </p:txBody>
          </p:sp>
        </p:grpSp>
        <p:pic>
          <p:nvPicPr>
            <p:cNvPr id="11" name="Picture 10" descr="hower_01_sq.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38368" y="1510355"/>
              <a:ext cx="822773" cy="905256"/>
            </a:xfrm>
            <a:prstGeom prst="ellipse">
              <a:avLst/>
            </a:prstGeom>
          </p:spPr>
        </p:pic>
      </p:grpSp>
      <p:sp>
        <p:nvSpPr>
          <p:cNvPr id="15" name="TextBox 14"/>
          <p:cNvSpPr txBox="1"/>
          <p:nvPr/>
        </p:nvSpPr>
        <p:spPr>
          <a:xfrm>
            <a:off x="8821093" y="6483684"/>
            <a:ext cx="313009" cy="369332"/>
          </a:xfrm>
          <a:prstGeom prst="rect">
            <a:avLst/>
          </a:prstGeom>
          <a:noFill/>
        </p:spPr>
        <p:txBody>
          <a:bodyPr wrap="none" rtlCol="0">
            <a:spAutoFit/>
          </a:bodyPr>
          <a:lstStyle/>
          <a:p>
            <a:r>
              <a:rPr lang="en-US" dirty="0">
                <a:solidFill>
                  <a:schemeClr val="tx1">
                    <a:lumMod val="75000"/>
                    <a:lumOff val="25000"/>
                  </a:schemeClr>
                </a:solidFill>
                <a:latin typeface="Helvetica Light"/>
                <a:cs typeface="Helvetica Light"/>
              </a:rPr>
              <a:t>6</a:t>
            </a:r>
          </a:p>
        </p:txBody>
      </p:sp>
    </p:spTree>
    <p:extLst>
      <p:ext uri="{BB962C8B-B14F-4D97-AF65-F5344CB8AC3E}">
        <p14:creationId xmlns:p14="http://schemas.microsoft.com/office/powerpoint/2010/main" val="185867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Looking Forward</a:t>
            </a:r>
            <a:endParaRPr lang="en-US" sz="3600" dirty="0">
              <a:solidFill>
                <a:schemeClr val="tx1">
                  <a:lumMod val="75000"/>
                  <a:lumOff val="25000"/>
                </a:schemeClr>
              </a:solidFill>
            </a:endParaRPr>
          </a:p>
        </p:txBody>
      </p:sp>
      <p:pic>
        <p:nvPicPr>
          <p:cNvPr id="4" name="Picture 3" descr="ex.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sp>
        <p:nvSpPr>
          <p:cNvPr id="8" name="Text Placeholder 5"/>
          <p:cNvSpPr txBox="1">
            <a:spLocks/>
          </p:cNvSpPr>
          <p:nvPr/>
        </p:nvSpPr>
        <p:spPr>
          <a:xfrm>
            <a:off x="360947" y="1205624"/>
            <a:ext cx="8344324" cy="2053316"/>
          </a:xfrm>
          <a:prstGeom prst="rect">
            <a:avLst/>
          </a:prstGeom>
        </p:spPr>
        <p:txBody>
          <a:bodyPr vert="horz" lIns="91440" tIns="45720" rIns="91440" bIns="45720" rtlCol="0">
            <a:noAutofit/>
          </a:bodyPr>
          <a:lstStyle>
            <a:lvl1pPr marL="514290" indent="-514290" algn="l" defTabSz="457200" rtl="0" eaLnBrk="1" latinLnBrk="0" hangingPunct="1">
              <a:lnSpc>
                <a:spcPct val="150000"/>
              </a:lnSpc>
              <a:spcBef>
                <a:spcPct val="20000"/>
              </a:spcBef>
              <a:buClr>
                <a:schemeClr val="tx1"/>
              </a:buClr>
              <a:buSzPct val="150000"/>
              <a:buFont typeface="Wingdings" charset="2"/>
              <a:buAutoNum type="arabicPlain"/>
              <a:defRPr sz="2400" b="0" i="0" kern="1200" baseline="0">
                <a:solidFill>
                  <a:schemeClr val="tx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00000"/>
              </a:lnSpc>
              <a:buFont typeface="Arial"/>
              <a:buChar char="•"/>
            </a:pPr>
            <a:r>
              <a:rPr lang="en-US" dirty="0" smtClean="0">
                <a:solidFill>
                  <a:schemeClr val="tx1">
                    <a:lumMod val="75000"/>
                    <a:lumOff val="25000"/>
                  </a:schemeClr>
                </a:solidFill>
                <a:latin typeface="Helvetica Light"/>
                <a:cs typeface="Helvetica Light"/>
              </a:rPr>
              <a:t>We are seeking </a:t>
            </a:r>
            <a:r>
              <a:rPr lang="en-US" dirty="0" smtClean="0">
                <a:solidFill>
                  <a:srgbClr val="40A2CB"/>
                </a:solidFill>
                <a:latin typeface="Helvetica Light"/>
                <a:cs typeface="Helvetica Light"/>
              </a:rPr>
              <a:t>[$X]</a:t>
            </a:r>
            <a:r>
              <a:rPr lang="en-US" dirty="0" smtClean="0">
                <a:solidFill>
                  <a:srgbClr val="404040"/>
                </a:solidFill>
                <a:latin typeface="Helvetica Light"/>
                <a:cs typeface="Helvetica Light"/>
              </a:rPr>
              <a:t>.</a:t>
            </a:r>
          </a:p>
          <a:p>
            <a:pPr marL="342900" indent="-342900">
              <a:lnSpc>
                <a:spcPct val="100000"/>
              </a:lnSpc>
              <a:buFont typeface="Arial"/>
              <a:buChar char="•"/>
            </a:pPr>
            <a:r>
              <a:rPr lang="en-US" dirty="0" smtClean="0">
                <a:solidFill>
                  <a:srgbClr val="404040"/>
                </a:solidFill>
                <a:latin typeface="Helvetica Light"/>
                <a:cs typeface="Helvetica Light"/>
              </a:rPr>
              <a:t>We aim to</a:t>
            </a:r>
            <a:r>
              <a:rPr lang="en-US" dirty="0" smtClean="0">
                <a:solidFill>
                  <a:srgbClr val="40A2CB"/>
                </a:solidFill>
                <a:latin typeface="Helvetica Light"/>
                <a:cs typeface="Helvetica Light"/>
              </a:rPr>
              <a:t> [major goals]</a:t>
            </a:r>
            <a:r>
              <a:rPr lang="en-US" dirty="0" smtClean="0">
                <a:solidFill>
                  <a:srgbClr val="404040"/>
                </a:solidFill>
                <a:latin typeface="Helvetica Light"/>
                <a:cs typeface="Helvetica Light"/>
              </a:rPr>
              <a:t> in the next</a:t>
            </a:r>
            <a:r>
              <a:rPr lang="en-US" dirty="0" smtClean="0">
                <a:solidFill>
                  <a:srgbClr val="40A2CB"/>
                </a:solidFill>
                <a:latin typeface="Helvetica Light"/>
                <a:cs typeface="Helvetica Light"/>
              </a:rPr>
              <a:t> [timeframe]</a:t>
            </a:r>
            <a:r>
              <a:rPr lang="en-US" dirty="0" smtClean="0">
                <a:solidFill>
                  <a:srgbClr val="404040"/>
                </a:solidFill>
                <a:latin typeface="Helvetica Light"/>
                <a:cs typeface="Helvetica Light"/>
              </a:rPr>
              <a:t>.</a:t>
            </a:r>
          </a:p>
        </p:txBody>
      </p:sp>
      <p:cxnSp>
        <p:nvCxnSpPr>
          <p:cNvPr id="6" name="Straight Arrow Connector 5"/>
          <p:cNvCxnSpPr/>
          <p:nvPr/>
        </p:nvCxnSpPr>
        <p:spPr>
          <a:xfrm>
            <a:off x="614944" y="5779864"/>
            <a:ext cx="8128000" cy="0"/>
          </a:xfrm>
          <a:prstGeom prst="straightConnector1">
            <a:avLst/>
          </a:prstGeom>
          <a:ln w="38100" cmpd="sng">
            <a:solidFill>
              <a:srgbClr val="3A93B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14944" y="2887426"/>
            <a:ext cx="8128000" cy="0"/>
          </a:xfrm>
          <a:prstGeom prst="line">
            <a:avLst/>
          </a:prstGeom>
          <a:ln w="3175" cmpd="sng">
            <a:solidFill>
              <a:srgbClr val="3A93B7"/>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14944" y="4265184"/>
            <a:ext cx="8128000" cy="0"/>
          </a:xfrm>
          <a:prstGeom prst="line">
            <a:avLst/>
          </a:prstGeom>
          <a:ln w="3175" cmpd="sng">
            <a:solidFill>
              <a:srgbClr val="3A93B7"/>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16200000">
            <a:off x="-258601" y="3283917"/>
            <a:ext cx="1377760" cy="584776"/>
          </a:xfrm>
          <a:prstGeom prst="rect">
            <a:avLst/>
          </a:prstGeom>
          <a:noFill/>
        </p:spPr>
        <p:txBody>
          <a:bodyPr wrap="square" rtlCol="0">
            <a:spAutoFit/>
          </a:bodyPr>
          <a:lstStyle/>
          <a:p>
            <a:pPr algn="ctr"/>
            <a:r>
              <a:rPr lang="en-US" sz="1600" b="1" dirty="0" smtClean="0">
                <a:latin typeface="Helvetica Light"/>
                <a:cs typeface="Helvetica Light"/>
              </a:rPr>
              <a:t>Team Building</a:t>
            </a:r>
            <a:endParaRPr lang="en-US" sz="1600" b="1" dirty="0">
              <a:latin typeface="Helvetica Light"/>
              <a:cs typeface="Helvetica Light"/>
            </a:endParaRPr>
          </a:p>
        </p:txBody>
      </p:sp>
      <p:sp>
        <p:nvSpPr>
          <p:cNvPr id="12" name="TextBox 11"/>
          <p:cNvSpPr txBox="1"/>
          <p:nvPr/>
        </p:nvSpPr>
        <p:spPr>
          <a:xfrm rot="16200000">
            <a:off x="-258601" y="4661674"/>
            <a:ext cx="1377760" cy="584776"/>
          </a:xfrm>
          <a:prstGeom prst="rect">
            <a:avLst/>
          </a:prstGeom>
          <a:noFill/>
        </p:spPr>
        <p:txBody>
          <a:bodyPr wrap="square" rtlCol="0">
            <a:spAutoFit/>
          </a:bodyPr>
          <a:lstStyle/>
          <a:p>
            <a:pPr algn="ctr"/>
            <a:r>
              <a:rPr lang="en-US" sz="1600" b="1" dirty="0" smtClean="0">
                <a:latin typeface="Helvetica Light"/>
                <a:cs typeface="Helvetica Light"/>
              </a:rPr>
              <a:t>Company Progress</a:t>
            </a:r>
            <a:endParaRPr lang="en-US" sz="1600" b="1" dirty="0">
              <a:latin typeface="Helvetica Light"/>
              <a:cs typeface="Helvetica Light"/>
            </a:endParaRPr>
          </a:p>
        </p:txBody>
      </p:sp>
      <p:sp>
        <p:nvSpPr>
          <p:cNvPr id="13" name="TextBox 12"/>
          <p:cNvSpPr txBox="1"/>
          <p:nvPr/>
        </p:nvSpPr>
        <p:spPr>
          <a:xfrm>
            <a:off x="614944" y="5912665"/>
            <a:ext cx="1377760" cy="338554"/>
          </a:xfrm>
          <a:prstGeom prst="rect">
            <a:avLst/>
          </a:prstGeom>
          <a:noFill/>
        </p:spPr>
        <p:txBody>
          <a:bodyPr wrap="square" rtlCol="0">
            <a:spAutoFit/>
          </a:bodyPr>
          <a:lstStyle/>
          <a:p>
            <a:pPr algn="ctr"/>
            <a:r>
              <a:rPr lang="en-US" sz="1600" b="1" dirty="0" smtClean="0">
                <a:latin typeface="Helvetica Light"/>
                <a:cs typeface="Helvetica Light"/>
              </a:rPr>
              <a:t>May</a:t>
            </a:r>
            <a:endParaRPr lang="en-US" sz="1600" b="1" dirty="0">
              <a:latin typeface="Helvetica Light"/>
              <a:cs typeface="Helvetica Light"/>
            </a:endParaRPr>
          </a:p>
        </p:txBody>
      </p:sp>
      <p:sp>
        <p:nvSpPr>
          <p:cNvPr id="14" name="TextBox 13"/>
          <p:cNvSpPr txBox="1"/>
          <p:nvPr/>
        </p:nvSpPr>
        <p:spPr>
          <a:xfrm>
            <a:off x="2016110" y="5912665"/>
            <a:ext cx="1377760" cy="338554"/>
          </a:xfrm>
          <a:prstGeom prst="rect">
            <a:avLst/>
          </a:prstGeom>
          <a:noFill/>
        </p:spPr>
        <p:txBody>
          <a:bodyPr wrap="square" rtlCol="0">
            <a:spAutoFit/>
          </a:bodyPr>
          <a:lstStyle/>
          <a:p>
            <a:pPr algn="ctr"/>
            <a:r>
              <a:rPr lang="en-US" sz="1600" b="1" dirty="0" smtClean="0">
                <a:latin typeface="Helvetica Light"/>
                <a:cs typeface="Helvetica Light"/>
              </a:rPr>
              <a:t>June</a:t>
            </a:r>
            <a:endParaRPr lang="en-US" sz="1600" b="1" dirty="0">
              <a:latin typeface="Helvetica Light"/>
              <a:cs typeface="Helvetica Light"/>
            </a:endParaRPr>
          </a:p>
        </p:txBody>
      </p:sp>
      <p:sp>
        <p:nvSpPr>
          <p:cNvPr id="15" name="TextBox 14"/>
          <p:cNvSpPr txBox="1"/>
          <p:nvPr/>
        </p:nvSpPr>
        <p:spPr>
          <a:xfrm>
            <a:off x="3417276" y="5912665"/>
            <a:ext cx="1377760" cy="338554"/>
          </a:xfrm>
          <a:prstGeom prst="rect">
            <a:avLst/>
          </a:prstGeom>
          <a:noFill/>
        </p:spPr>
        <p:txBody>
          <a:bodyPr wrap="square" rtlCol="0">
            <a:spAutoFit/>
          </a:bodyPr>
          <a:lstStyle/>
          <a:p>
            <a:pPr algn="ctr"/>
            <a:r>
              <a:rPr lang="en-US" sz="1600" b="1" dirty="0" smtClean="0">
                <a:latin typeface="Helvetica Light"/>
                <a:cs typeface="Helvetica Light"/>
              </a:rPr>
              <a:t>July</a:t>
            </a:r>
            <a:endParaRPr lang="en-US" sz="1600" b="1" dirty="0">
              <a:latin typeface="Helvetica Light"/>
              <a:cs typeface="Helvetica Light"/>
            </a:endParaRPr>
          </a:p>
        </p:txBody>
      </p:sp>
      <p:sp>
        <p:nvSpPr>
          <p:cNvPr id="16" name="TextBox 15"/>
          <p:cNvSpPr txBox="1"/>
          <p:nvPr/>
        </p:nvSpPr>
        <p:spPr>
          <a:xfrm>
            <a:off x="4818442" y="5912665"/>
            <a:ext cx="1377760" cy="338554"/>
          </a:xfrm>
          <a:prstGeom prst="rect">
            <a:avLst/>
          </a:prstGeom>
          <a:noFill/>
        </p:spPr>
        <p:txBody>
          <a:bodyPr wrap="square" rtlCol="0">
            <a:spAutoFit/>
          </a:bodyPr>
          <a:lstStyle/>
          <a:p>
            <a:pPr algn="ctr"/>
            <a:r>
              <a:rPr lang="en-US" sz="1600" b="1" dirty="0" smtClean="0">
                <a:latin typeface="Helvetica Light"/>
                <a:cs typeface="Helvetica Light"/>
              </a:rPr>
              <a:t>Aug</a:t>
            </a:r>
            <a:endParaRPr lang="en-US" sz="1600" b="1" dirty="0">
              <a:latin typeface="Helvetica Light"/>
              <a:cs typeface="Helvetica Light"/>
            </a:endParaRPr>
          </a:p>
        </p:txBody>
      </p:sp>
      <p:sp>
        <p:nvSpPr>
          <p:cNvPr id="17" name="TextBox 16"/>
          <p:cNvSpPr txBox="1"/>
          <p:nvPr/>
        </p:nvSpPr>
        <p:spPr>
          <a:xfrm>
            <a:off x="6219608" y="5912665"/>
            <a:ext cx="1377760" cy="338554"/>
          </a:xfrm>
          <a:prstGeom prst="rect">
            <a:avLst/>
          </a:prstGeom>
          <a:noFill/>
        </p:spPr>
        <p:txBody>
          <a:bodyPr wrap="square" rtlCol="0">
            <a:spAutoFit/>
          </a:bodyPr>
          <a:lstStyle/>
          <a:p>
            <a:pPr algn="ctr"/>
            <a:r>
              <a:rPr lang="en-US" sz="1600" b="1" dirty="0" smtClean="0">
                <a:latin typeface="Helvetica Light"/>
                <a:cs typeface="Helvetica Light"/>
              </a:rPr>
              <a:t>Sept</a:t>
            </a:r>
            <a:endParaRPr lang="en-US" sz="1600" b="1" dirty="0">
              <a:latin typeface="Helvetica Light"/>
              <a:cs typeface="Helvetica Light"/>
            </a:endParaRPr>
          </a:p>
        </p:txBody>
      </p:sp>
      <p:sp>
        <p:nvSpPr>
          <p:cNvPr id="18" name="TextBox 17"/>
          <p:cNvSpPr txBox="1"/>
          <p:nvPr/>
        </p:nvSpPr>
        <p:spPr>
          <a:xfrm>
            <a:off x="7620774" y="5912665"/>
            <a:ext cx="1377760" cy="338554"/>
          </a:xfrm>
          <a:prstGeom prst="rect">
            <a:avLst/>
          </a:prstGeom>
          <a:noFill/>
        </p:spPr>
        <p:txBody>
          <a:bodyPr wrap="square" rtlCol="0">
            <a:spAutoFit/>
          </a:bodyPr>
          <a:lstStyle/>
          <a:p>
            <a:pPr algn="ctr"/>
            <a:r>
              <a:rPr lang="en-US" sz="1600" b="1" dirty="0" smtClean="0">
                <a:latin typeface="Helvetica Light"/>
                <a:cs typeface="Helvetica Light"/>
              </a:rPr>
              <a:t>Oct</a:t>
            </a:r>
            <a:endParaRPr lang="en-US" sz="1600" b="1" dirty="0">
              <a:latin typeface="Helvetica Light"/>
              <a:cs typeface="Helvetica Light"/>
            </a:endParaRPr>
          </a:p>
        </p:txBody>
      </p:sp>
      <p:cxnSp>
        <p:nvCxnSpPr>
          <p:cNvPr id="19" name="Straight Connector 18"/>
          <p:cNvCxnSpPr/>
          <p:nvPr/>
        </p:nvCxnSpPr>
        <p:spPr>
          <a:xfrm>
            <a:off x="1989490" y="2887426"/>
            <a:ext cx="18321" cy="2892438"/>
          </a:xfrm>
          <a:prstGeom prst="line">
            <a:avLst/>
          </a:prstGeom>
          <a:ln w="3175"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417276" y="2887425"/>
            <a:ext cx="3" cy="2892439"/>
          </a:xfrm>
          <a:prstGeom prst="line">
            <a:avLst/>
          </a:prstGeom>
          <a:ln w="3175"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818442" y="2931173"/>
            <a:ext cx="0" cy="2848691"/>
          </a:xfrm>
          <a:prstGeom prst="line">
            <a:avLst/>
          </a:prstGeom>
          <a:ln w="3175"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196199" y="2887425"/>
            <a:ext cx="0" cy="2892439"/>
          </a:xfrm>
          <a:prstGeom prst="line">
            <a:avLst/>
          </a:prstGeom>
          <a:ln w="3175"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620774" y="2887426"/>
            <a:ext cx="0" cy="2892438"/>
          </a:xfrm>
          <a:prstGeom prst="line">
            <a:avLst/>
          </a:prstGeom>
          <a:ln w="3175"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2004249" y="3275849"/>
            <a:ext cx="1413030" cy="619764"/>
          </a:xfrm>
          <a:prstGeom prst="rect">
            <a:avLst/>
          </a:prstGeom>
          <a:solidFill>
            <a:schemeClr val="bg1"/>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chemeClr val="tx1">
                    <a:lumMod val="75000"/>
                    <a:lumOff val="25000"/>
                  </a:schemeClr>
                </a:solidFill>
                <a:latin typeface="Helvetica Light"/>
                <a:cs typeface="Helvetica Light"/>
              </a:rPr>
              <a:t>Hire A, B, C]</a:t>
            </a:r>
            <a:endParaRPr lang="en-US" sz="1300" dirty="0">
              <a:solidFill>
                <a:schemeClr val="tx1">
                  <a:lumMod val="75000"/>
                  <a:lumOff val="25000"/>
                </a:schemeClr>
              </a:solidFill>
              <a:latin typeface="Helvetica Light"/>
              <a:cs typeface="Helvetica Light"/>
            </a:endParaRPr>
          </a:p>
        </p:txBody>
      </p:sp>
      <p:sp>
        <p:nvSpPr>
          <p:cNvPr id="25" name="Rectangle 24"/>
          <p:cNvSpPr/>
          <p:nvPr/>
        </p:nvSpPr>
        <p:spPr>
          <a:xfrm>
            <a:off x="6986377" y="3275849"/>
            <a:ext cx="1262621" cy="619764"/>
          </a:xfrm>
          <a:prstGeom prst="rect">
            <a:avLst/>
          </a:prstGeom>
          <a:solidFill>
            <a:schemeClr val="bg1"/>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chemeClr val="tx1">
                    <a:lumMod val="75000"/>
                    <a:lumOff val="25000"/>
                  </a:schemeClr>
                </a:solidFill>
                <a:latin typeface="Helvetica Light"/>
                <a:cs typeface="Helvetica Light"/>
              </a:rPr>
              <a:t>Hire X, Y, Z</a:t>
            </a:r>
            <a:endParaRPr lang="en-US" sz="1300" dirty="0">
              <a:solidFill>
                <a:schemeClr val="tx1">
                  <a:lumMod val="75000"/>
                  <a:lumOff val="25000"/>
                </a:schemeClr>
              </a:solidFill>
              <a:latin typeface="Helvetica Light"/>
              <a:cs typeface="Helvetica Light"/>
            </a:endParaRPr>
          </a:p>
        </p:txBody>
      </p:sp>
      <p:sp>
        <p:nvSpPr>
          <p:cNvPr id="27" name="Rectangle 26"/>
          <p:cNvSpPr/>
          <p:nvPr/>
        </p:nvSpPr>
        <p:spPr>
          <a:xfrm>
            <a:off x="994229" y="4983199"/>
            <a:ext cx="1262621" cy="619764"/>
          </a:xfrm>
          <a:prstGeom prst="rect">
            <a:avLst/>
          </a:prstGeom>
          <a:solidFill>
            <a:srgbClr val="40A2CB"/>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n>
                  <a:solidFill>
                    <a:schemeClr val="bg1"/>
                  </a:solidFill>
                </a:ln>
                <a:solidFill>
                  <a:schemeClr val="accent6"/>
                </a:solidFill>
                <a:latin typeface="Helvetica Light"/>
                <a:cs typeface="Helvetica Light"/>
              </a:rPr>
              <a:t>Develop Product</a:t>
            </a:r>
            <a:endParaRPr lang="en-US" sz="1300" dirty="0">
              <a:ln>
                <a:solidFill>
                  <a:schemeClr val="bg1"/>
                </a:solidFill>
              </a:ln>
              <a:solidFill>
                <a:schemeClr val="accent6"/>
              </a:solidFill>
              <a:latin typeface="Helvetica Light"/>
              <a:cs typeface="Helvetica Light"/>
            </a:endParaRPr>
          </a:p>
        </p:txBody>
      </p:sp>
      <p:sp>
        <p:nvSpPr>
          <p:cNvPr id="28" name="Rectangle 27"/>
          <p:cNvSpPr/>
          <p:nvPr/>
        </p:nvSpPr>
        <p:spPr>
          <a:xfrm>
            <a:off x="2437345" y="4983199"/>
            <a:ext cx="1262621" cy="619764"/>
          </a:xfrm>
          <a:prstGeom prst="rect">
            <a:avLst/>
          </a:prstGeom>
          <a:solidFill>
            <a:srgbClr val="40A2CB"/>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n>
                  <a:solidFill>
                    <a:schemeClr val="bg1"/>
                  </a:solidFill>
                </a:ln>
                <a:solidFill>
                  <a:srgbClr val="404040"/>
                </a:solidFill>
                <a:latin typeface="Helvetica Light"/>
                <a:cs typeface="Helvetica Light"/>
              </a:rPr>
              <a:t>Initial App Optimization</a:t>
            </a:r>
            <a:endParaRPr lang="en-US" sz="1300" dirty="0">
              <a:ln>
                <a:solidFill>
                  <a:schemeClr val="bg1"/>
                </a:solidFill>
              </a:ln>
              <a:solidFill>
                <a:srgbClr val="404040"/>
              </a:solidFill>
              <a:latin typeface="Helvetica Light"/>
              <a:cs typeface="Helvetica Light"/>
            </a:endParaRPr>
          </a:p>
        </p:txBody>
      </p:sp>
      <p:sp>
        <p:nvSpPr>
          <p:cNvPr id="55" name="Oval 54"/>
          <p:cNvSpPr/>
          <p:nvPr/>
        </p:nvSpPr>
        <p:spPr>
          <a:xfrm>
            <a:off x="1921331" y="4346956"/>
            <a:ext cx="878848" cy="545695"/>
          </a:xfrm>
          <a:prstGeom prst="ellipse">
            <a:avLst/>
          </a:prstGeom>
          <a:solidFill>
            <a:srgbClr val="00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Helvetica Light"/>
                <a:cs typeface="Helvetica Light"/>
              </a:rPr>
              <a:t>Launch</a:t>
            </a:r>
            <a:endParaRPr lang="en-US" sz="1000" dirty="0">
              <a:latin typeface="Helvetica Light"/>
              <a:cs typeface="Helvetica Light"/>
            </a:endParaRPr>
          </a:p>
        </p:txBody>
      </p:sp>
      <p:sp>
        <p:nvSpPr>
          <p:cNvPr id="57" name="Oval 56"/>
          <p:cNvSpPr/>
          <p:nvPr/>
        </p:nvSpPr>
        <p:spPr>
          <a:xfrm>
            <a:off x="3327880" y="4346956"/>
            <a:ext cx="878848" cy="545695"/>
          </a:xfrm>
          <a:prstGeom prst="ellipse">
            <a:avLst/>
          </a:prstGeom>
          <a:solidFill>
            <a:srgbClr val="00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Helvetica Light"/>
                <a:cs typeface="Helvetica Light"/>
              </a:rPr>
              <a:t>Goal</a:t>
            </a:r>
            <a:endParaRPr lang="en-US" sz="1000" dirty="0">
              <a:latin typeface="Helvetica Light"/>
              <a:cs typeface="Helvetica Light"/>
            </a:endParaRPr>
          </a:p>
        </p:txBody>
      </p:sp>
      <p:sp>
        <p:nvSpPr>
          <p:cNvPr id="58" name="Rectangle 57"/>
          <p:cNvSpPr/>
          <p:nvPr/>
        </p:nvSpPr>
        <p:spPr>
          <a:xfrm>
            <a:off x="3851193" y="4983199"/>
            <a:ext cx="1262621" cy="619764"/>
          </a:xfrm>
          <a:prstGeom prst="rect">
            <a:avLst/>
          </a:prstGeom>
          <a:solidFill>
            <a:srgbClr val="40A2CB"/>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n>
                  <a:solidFill>
                    <a:schemeClr val="bg1"/>
                  </a:solidFill>
                </a:ln>
                <a:solidFill>
                  <a:srgbClr val="404040"/>
                </a:solidFill>
                <a:latin typeface="Helvetica Light"/>
                <a:cs typeface="Helvetica Light"/>
              </a:rPr>
              <a:t>[X]</a:t>
            </a:r>
            <a:endParaRPr lang="en-US" sz="1300" dirty="0">
              <a:ln>
                <a:solidFill>
                  <a:schemeClr val="bg1"/>
                </a:solidFill>
              </a:ln>
              <a:solidFill>
                <a:srgbClr val="404040"/>
              </a:solidFill>
              <a:latin typeface="Helvetica Light"/>
              <a:cs typeface="Helvetica Light"/>
            </a:endParaRPr>
          </a:p>
        </p:txBody>
      </p:sp>
      <p:sp>
        <p:nvSpPr>
          <p:cNvPr id="59" name="Oval 58"/>
          <p:cNvSpPr/>
          <p:nvPr/>
        </p:nvSpPr>
        <p:spPr>
          <a:xfrm>
            <a:off x="4903031" y="4346956"/>
            <a:ext cx="878848" cy="545695"/>
          </a:xfrm>
          <a:prstGeom prst="ellipse">
            <a:avLst/>
          </a:prstGeom>
          <a:solidFill>
            <a:srgbClr val="00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Helvetica Light"/>
                <a:cs typeface="Helvetica Light"/>
              </a:rPr>
              <a:t>Goal</a:t>
            </a:r>
            <a:endParaRPr lang="en-US" sz="1000" dirty="0">
              <a:latin typeface="Helvetica Light"/>
              <a:cs typeface="Helvetica Light"/>
            </a:endParaRPr>
          </a:p>
        </p:txBody>
      </p:sp>
      <p:sp>
        <p:nvSpPr>
          <p:cNvPr id="60" name="Oval 59"/>
          <p:cNvSpPr/>
          <p:nvPr/>
        </p:nvSpPr>
        <p:spPr>
          <a:xfrm>
            <a:off x="7034220" y="4346956"/>
            <a:ext cx="878848" cy="545695"/>
          </a:xfrm>
          <a:prstGeom prst="ellipse">
            <a:avLst/>
          </a:prstGeom>
          <a:solidFill>
            <a:srgbClr val="00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Helvetica Light"/>
                <a:cs typeface="Helvetica Light"/>
              </a:rPr>
              <a:t>Goal</a:t>
            </a:r>
            <a:endParaRPr lang="en-US" sz="1000" dirty="0">
              <a:latin typeface="Helvetica Light"/>
              <a:cs typeface="Helvetica Light"/>
            </a:endParaRPr>
          </a:p>
        </p:txBody>
      </p:sp>
      <p:sp>
        <p:nvSpPr>
          <p:cNvPr id="32" name="TextBox 31"/>
          <p:cNvSpPr txBox="1"/>
          <p:nvPr/>
        </p:nvSpPr>
        <p:spPr>
          <a:xfrm>
            <a:off x="8821093" y="6483684"/>
            <a:ext cx="313009" cy="369332"/>
          </a:xfrm>
          <a:prstGeom prst="rect">
            <a:avLst/>
          </a:prstGeom>
          <a:noFill/>
        </p:spPr>
        <p:txBody>
          <a:bodyPr wrap="none" rtlCol="0">
            <a:spAutoFit/>
          </a:bodyPr>
          <a:lstStyle/>
          <a:p>
            <a:r>
              <a:rPr lang="en-US" dirty="0">
                <a:solidFill>
                  <a:schemeClr val="tx1">
                    <a:lumMod val="75000"/>
                    <a:lumOff val="25000"/>
                  </a:schemeClr>
                </a:solidFill>
                <a:latin typeface="Helvetica Light"/>
                <a:cs typeface="Helvetica Light"/>
              </a:rPr>
              <a:t>7</a:t>
            </a:r>
          </a:p>
        </p:txBody>
      </p:sp>
      <p:sp>
        <p:nvSpPr>
          <p:cNvPr id="33" name="Rectangle 32"/>
          <p:cNvSpPr/>
          <p:nvPr/>
        </p:nvSpPr>
        <p:spPr>
          <a:xfrm>
            <a:off x="5837174" y="4983199"/>
            <a:ext cx="1262621" cy="619764"/>
          </a:xfrm>
          <a:prstGeom prst="rect">
            <a:avLst/>
          </a:prstGeom>
          <a:solidFill>
            <a:srgbClr val="40A2CB"/>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ln>
                  <a:solidFill>
                    <a:schemeClr val="bg1"/>
                  </a:solidFill>
                </a:ln>
                <a:solidFill>
                  <a:srgbClr val="404040"/>
                </a:solidFill>
                <a:latin typeface="Helvetica Light"/>
                <a:cs typeface="Helvetica Light"/>
              </a:rPr>
              <a:t>[X]</a:t>
            </a:r>
            <a:endParaRPr lang="en-US" sz="1300" dirty="0">
              <a:ln>
                <a:solidFill>
                  <a:schemeClr val="bg1"/>
                </a:solidFill>
              </a:ln>
              <a:solidFill>
                <a:srgbClr val="404040"/>
              </a:solidFill>
              <a:latin typeface="Helvetica Light"/>
              <a:cs typeface="Helvetica Light"/>
            </a:endParaRPr>
          </a:p>
        </p:txBody>
      </p:sp>
    </p:spTree>
    <p:extLst>
      <p:ext uri="{BB962C8B-B14F-4D97-AF65-F5344CB8AC3E}">
        <p14:creationId xmlns:p14="http://schemas.microsoft.com/office/powerpoint/2010/main" val="3915699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925521"/>
          </a:xfrm>
          <a:prstGeom prst="rect">
            <a:avLst/>
          </a:prstGeom>
          <a:solidFill>
            <a:srgbClr val="131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5932479"/>
            <a:ext cx="9144000" cy="925521"/>
          </a:xfrm>
          <a:prstGeom prst="rect">
            <a:avLst/>
          </a:prstGeom>
          <a:solidFill>
            <a:srgbClr val="131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ex.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9481" y="961025"/>
            <a:ext cx="1967413" cy="1786442"/>
          </a:xfrm>
          <a:prstGeom prst="rect">
            <a:avLst/>
          </a:prstGeom>
          <a:effectLst>
            <a:outerShdw blurRad="50800" dist="38100" dir="2700000" algn="tl" rotWithShape="0">
              <a:prstClr val="black">
                <a:alpha val="40000"/>
              </a:prstClr>
            </a:outerShdw>
          </a:effectLst>
        </p:spPr>
      </p:pic>
      <p:sp>
        <p:nvSpPr>
          <p:cNvPr id="7" name="Text Placeholder 1"/>
          <p:cNvSpPr txBox="1">
            <a:spLocks/>
          </p:cNvSpPr>
          <p:nvPr/>
        </p:nvSpPr>
        <p:spPr>
          <a:xfrm>
            <a:off x="1509664" y="2747467"/>
            <a:ext cx="6124673" cy="171680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200" dirty="0" smtClean="0">
                <a:solidFill>
                  <a:schemeClr val="tx1">
                    <a:lumMod val="75000"/>
                    <a:lumOff val="25000"/>
                  </a:schemeClr>
                </a:solidFill>
                <a:latin typeface="Helvetica Light"/>
                <a:cs typeface="Helvetica Light"/>
              </a:rPr>
              <a:t>FAQs</a:t>
            </a:r>
            <a:endParaRPr lang="en-US" sz="8200" dirty="0">
              <a:solidFill>
                <a:schemeClr val="tx1">
                  <a:lumMod val="75000"/>
                  <a:lumOff val="25000"/>
                </a:schemeClr>
              </a:solidFill>
              <a:latin typeface="Helvetica Light"/>
              <a:cs typeface="Helvetica Light"/>
            </a:endParaRPr>
          </a:p>
        </p:txBody>
      </p:sp>
      <p:grpSp>
        <p:nvGrpSpPr>
          <p:cNvPr id="6" name="Group 5"/>
          <p:cNvGrpSpPr/>
          <p:nvPr/>
        </p:nvGrpSpPr>
        <p:grpSpPr>
          <a:xfrm>
            <a:off x="8189176" y="1402019"/>
            <a:ext cx="2726128" cy="2176791"/>
            <a:chOff x="8004456" y="2191232"/>
            <a:chExt cx="2726128" cy="2176791"/>
          </a:xfrm>
        </p:grpSpPr>
        <p:grpSp>
          <p:nvGrpSpPr>
            <p:cNvPr id="8" name="Group 7"/>
            <p:cNvGrpSpPr/>
            <p:nvPr/>
          </p:nvGrpSpPr>
          <p:grpSpPr>
            <a:xfrm>
              <a:off x="8004456" y="2191232"/>
              <a:ext cx="2726128" cy="2176791"/>
              <a:chOff x="8862172" y="2277935"/>
              <a:chExt cx="2478298" cy="1920698"/>
            </a:xfrm>
          </p:grpSpPr>
          <p:sp>
            <p:nvSpPr>
              <p:cNvPr id="12" name="Folded Corner 11"/>
              <p:cNvSpPr/>
              <p:nvPr/>
            </p:nvSpPr>
            <p:spPr>
              <a:xfrm>
                <a:off x="8862172" y="2277935"/>
                <a:ext cx="2478298" cy="1920698"/>
              </a:xfrm>
              <a:prstGeom prst="foldedCorner">
                <a:avLst/>
              </a:prstGeom>
              <a:solidFill>
                <a:srgbClr val="E3DF3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 name="TextBox 13"/>
              <p:cNvSpPr txBox="1"/>
              <p:nvPr/>
            </p:nvSpPr>
            <p:spPr>
              <a:xfrm>
                <a:off x="9639213" y="3502269"/>
                <a:ext cx="1543546" cy="611027"/>
              </a:xfrm>
              <a:prstGeom prst="rect">
                <a:avLst/>
              </a:prstGeom>
              <a:noFill/>
            </p:spPr>
            <p:txBody>
              <a:bodyPr wrap="none" rtlCol="0">
                <a:spAutoFit/>
              </a:bodyPr>
              <a:lstStyle/>
              <a:p>
                <a:r>
                  <a:rPr lang="en-US" sz="1300" b="1" dirty="0" smtClean="0">
                    <a:latin typeface="Times New Roman"/>
                    <a:cs typeface="Times New Roman"/>
                  </a:rPr>
                  <a:t>Rob Go</a:t>
                </a:r>
                <a:endParaRPr lang="en-US" sz="1300" b="1" dirty="0">
                  <a:latin typeface="Times New Roman"/>
                  <a:cs typeface="Times New Roman"/>
                </a:endParaRPr>
              </a:p>
              <a:p>
                <a:r>
                  <a:rPr lang="en-US" sz="1300" dirty="0">
                    <a:latin typeface="Times New Roman"/>
                    <a:cs typeface="Times New Roman"/>
                  </a:rPr>
                  <a:t>Co-Founder &amp; Partner</a:t>
                </a:r>
              </a:p>
              <a:p>
                <a:r>
                  <a:rPr lang="en-US" sz="1300" dirty="0">
                    <a:latin typeface="Times New Roman"/>
                    <a:cs typeface="Times New Roman"/>
                  </a:rPr>
                  <a:t>NextView Ventures</a:t>
                </a:r>
              </a:p>
            </p:txBody>
          </p:sp>
          <p:sp>
            <p:nvSpPr>
              <p:cNvPr id="15" name="Rectangle 14"/>
              <p:cNvSpPr/>
              <p:nvPr/>
            </p:nvSpPr>
            <p:spPr>
              <a:xfrm>
                <a:off x="8903385" y="2328038"/>
                <a:ext cx="2408438" cy="964065"/>
              </a:xfrm>
              <a:prstGeom prst="rect">
                <a:avLst/>
              </a:prstGeom>
            </p:spPr>
            <p:txBody>
              <a:bodyPr wrap="square">
                <a:spAutoFit/>
              </a:bodyPr>
              <a:lstStyle/>
              <a:p>
                <a:pPr algn="dist"/>
                <a:r>
                  <a:rPr lang="en-US" sz="1300" dirty="0" smtClean="0">
                    <a:solidFill>
                      <a:srgbClr val="414141"/>
                    </a:solidFill>
                    <a:latin typeface="Times New Roman"/>
                    <a:cs typeface="Times New Roman"/>
                  </a:rPr>
                  <a:t>This “kitchen sink” FAQ section is great for your first meeting. As the conversation unfolds, you can pull up a given slide. Due to that intended use, there’s no “right order.”</a:t>
                </a:r>
                <a:endParaRPr lang="en-US" sz="1300" dirty="0">
                  <a:solidFill>
                    <a:srgbClr val="414141"/>
                  </a:solidFill>
                  <a:latin typeface="Times New Roman"/>
                  <a:cs typeface="Times New Roman"/>
                </a:endParaRPr>
              </a:p>
            </p:txBody>
          </p:sp>
        </p:grpSp>
        <p:pic>
          <p:nvPicPr>
            <p:cNvPr id="9" name="Picture 8" descr="go_01_cr.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93925" y="3338288"/>
              <a:ext cx="791942" cy="995782"/>
            </a:xfrm>
            <a:prstGeom prst="ellipse">
              <a:avLst/>
            </a:prstGeom>
          </p:spPr>
        </p:pic>
      </p:grpSp>
    </p:spTree>
    <p:extLst>
      <p:ext uri="{BB962C8B-B14F-4D97-AF65-F5344CB8AC3E}">
        <p14:creationId xmlns:p14="http://schemas.microsoft.com/office/powerpoint/2010/main" val="1927472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Team</a:t>
            </a:r>
            <a:endParaRPr lang="en-US" sz="3600" dirty="0">
              <a:solidFill>
                <a:schemeClr val="tx1">
                  <a:lumMod val="75000"/>
                  <a:lumOff val="25000"/>
                </a:schemeClr>
              </a:solidFill>
            </a:endParaRPr>
          </a:p>
        </p:txBody>
      </p:sp>
      <p:pic>
        <p:nvPicPr>
          <p:cNvPr id="4" name="Picture 3" descr="ex.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grpSp>
        <p:nvGrpSpPr>
          <p:cNvPr id="6" name="Group 5"/>
          <p:cNvGrpSpPr/>
          <p:nvPr/>
        </p:nvGrpSpPr>
        <p:grpSpPr>
          <a:xfrm>
            <a:off x="-1961071" y="1190668"/>
            <a:ext cx="2726128" cy="2176791"/>
            <a:chOff x="7469670" y="317478"/>
            <a:chExt cx="2726128" cy="2176791"/>
          </a:xfrm>
        </p:grpSpPr>
        <p:grpSp>
          <p:nvGrpSpPr>
            <p:cNvPr id="8" name="Group 7"/>
            <p:cNvGrpSpPr/>
            <p:nvPr/>
          </p:nvGrpSpPr>
          <p:grpSpPr>
            <a:xfrm>
              <a:off x="7469670" y="317478"/>
              <a:ext cx="2726128" cy="2176791"/>
              <a:chOff x="8862172" y="2277935"/>
              <a:chExt cx="2478298" cy="1920698"/>
            </a:xfrm>
          </p:grpSpPr>
          <p:sp>
            <p:nvSpPr>
              <p:cNvPr id="10" name="Folded Corner 9"/>
              <p:cNvSpPr/>
              <p:nvPr/>
            </p:nvSpPr>
            <p:spPr>
              <a:xfrm>
                <a:off x="8862172" y="2277935"/>
                <a:ext cx="2478298" cy="1920698"/>
              </a:xfrm>
              <a:prstGeom prst="foldedCorner">
                <a:avLst/>
              </a:prstGeom>
              <a:solidFill>
                <a:srgbClr val="E3DF3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TextBox 10"/>
              <p:cNvSpPr txBox="1"/>
              <p:nvPr/>
            </p:nvSpPr>
            <p:spPr>
              <a:xfrm>
                <a:off x="9639213" y="3502269"/>
                <a:ext cx="1543546" cy="611027"/>
              </a:xfrm>
              <a:prstGeom prst="rect">
                <a:avLst/>
              </a:prstGeom>
              <a:noFill/>
            </p:spPr>
            <p:txBody>
              <a:bodyPr wrap="none" rtlCol="0">
                <a:spAutoFit/>
              </a:bodyPr>
              <a:lstStyle/>
              <a:p>
                <a:r>
                  <a:rPr lang="en-US" sz="1300" b="1" dirty="0" smtClean="0">
                    <a:latin typeface="Times New Roman"/>
                    <a:cs typeface="Times New Roman"/>
                  </a:rPr>
                  <a:t>Lee Hower</a:t>
                </a:r>
                <a:endParaRPr lang="en-US" sz="1300" b="1" dirty="0">
                  <a:latin typeface="Times New Roman"/>
                  <a:cs typeface="Times New Roman"/>
                </a:endParaRPr>
              </a:p>
              <a:p>
                <a:r>
                  <a:rPr lang="en-US" sz="1300" dirty="0">
                    <a:latin typeface="Times New Roman"/>
                    <a:cs typeface="Times New Roman"/>
                  </a:rPr>
                  <a:t>Co-Founder &amp; Partner</a:t>
                </a:r>
              </a:p>
              <a:p>
                <a:r>
                  <a:rPr lang="en-US" sz="1300" dirty="0">
                    <a:latin typeface="Times New Roman"/>
                    <a:cs typeface="Times New Roman"/>
                  </a:rPr>
                  <a:t>NextView Ventures</a:t>
                </a:r>
              </a:p>
            </p:txBody>
          </p:sp>
          <p:sp>
            <p:nvSpPr>
              <p:cNvPr id="12" name="Rectangle 11"/>
              <p:cNvSpPr/>
              <p:nvPr/>
            </p:nvSpPr>
            <p:spPr>
              <a:xfrm>
                <a:off x="8903385" y="2328038"/>
                <a:ext cx="2408438" cy="964065"/>
              </a:xfrm>
              <a:prstGeom prst="rect">
                <a:avLst/>
              </a:prstGeom>
            </p:spPr>
            <p:txBody>
              <a:bodyPr wrap="square">
                <a:spAutoFit/>
              </a:bodyPr>
              <a:lstStyle/>
              <a:p>
                <a:pPr algn="dist"/>
                <a:r>
                  <a:rPr lang="en-US" sz="1300" dirty="0" smtClean="0">
                    <a:solidFill>
                      <a:srgbClr val="414141"/>
                    </a:solidFill>
                    <a:latin typeface="Times New Roman"/>
                    <a:cs typeface="Times New Roman"/>
                  </a:rPr>
                  <a:t>Don’t use tons of copy here. Investors just want to get a general sense of the team: Are they seasoned vets? Scrappers with a fresh POV? This is important, but keep it brief.</a:t>
                </a:r>
                <a:endParaRPr lang="en-US" sz="1300" dirty="0">
                  <a:solidFill>
                    <a:srgbClr val="414141"/>
                  </a:solidFill>
                  <a:latin typeface="Times New Roman"/>
                  <a:cs typeface="Times New Roman"/>
                </a:endParaRPr>
              </a:p>
            </p:txBody>
          </p:sp>
        </p:grpSp>
        <p:pic>
          <p:nvPicPr>
            <p:cNvPr id="9" name="Picture 8" descr="hower_01_sq.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38368" y="1510355"/>
              <a:ext cx="822773" cy="905256"/>
            </a:xfrm>
            <a:prstGeom prst="ellipse">
              <a:avLst/>
            </a:prstGeom>
          </p:spPr>
        </p:pic>
      </p:grpSp>
      <p:grpSp>
        <p:nvGrpSpPr>
          <p:cNvPr id="14" name="Group 13"/>
          <p:cNvGrpSpPr/>
          <p:nvPr/>
        </p:nvGrpSpPr>
        <p:grpSpPr>
          <a:xfrm>
            <a:off x="1374274" y="1109594"/>
            <a:ext cx="6395452" cy="2219158"/>
            <a:chOff x="1656538" y="1323482"/>
            <a:chExt cx="6395452" cy="2219158"/>
          </a:xfrm>
        </p:grpSpPr>
        <p:sp>
          <p:nvSpPr>
            <p:cNvPr id="3" name="Oval 2"/>
            <p:cNvSpPr/>
            <p:nvPr/>
          </p:nvSpPr>
          <p:spPr>
            <a:xfrm>
              <a:off x="1656538" y="1323482"/>
              <a:ext cx="2219158" cy="2219158"/>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Helvetica Light"/>
                  <a:cs typeface="Helvetica Light"/>
                </a:rPr>
                <a:t>Headshot</a:t>
              </a:r>
              <a:endParaRPr lang="en-US" sz="2400" dirty="0">
                <a:latin typeface="Helvetica Light"/>
                <a:cs typeface="Helvetica Light"/>
              </a:endParaRPr>
            </a:p>
          </p:txBody>
        </p:sp>
        <p:sp>
          <p:nvSpPr>
            <p:cNvPr id="13" name="Oval 12"/>
            <p:cNvSpPr/>
            <p:nvPr/>
          </p:nvSpPr>
          <p:spPr>
            <a:xfrm>
              <a:off x="5832832" y="1323482"/>
              <a:ext cx="2219158" cy="2219158"/>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Helvetica Light"/>
                  <a:cs typeface="Helvetica Light"/>
                </a:rPr>
                <a:t>Headshot</a:t>
              </a:r>
              <a:endParaRPr lang="en-US" sz="2400" dirty="0">
                <a:latin typeface="Helvetica Light"/>
                <a:cs typeface="Helvetica Light"/>
              </a:endParaRPr>
            </a:p>
          </p:txBody>
        </p:sp>
      </p:grpSp>
      <p:sp>
        <p:nvSpPr>
          <p:cNvPr id="15" name="TextBox 14"/>
          <p:cNvSpPr txBox="1"/>
          <p:nvPr/>
        </p:nvSpPr>
        <p:spPr>
          <a:xfrm>
            <a:off x="763199" y="3367459"/>
            <a:ext cx="3502526" cy="461665"/>
          </a:xfrm>
          <a:prstGeom prst="rect">
            <a:avLst/>
          </a:prstGeom>
          <a:noFill/>
        </p:spPr>
        <p:txBody>
          <a:bodyPr wrap="square" rtlCol="0">
            <a:spAutoFit/>
          </a:bodyPr>
          <a:lstStyle/>
          <a:p>
            <a:pPr algn="ctr"/>
            <a:r>
              <a:rPr lang="en-US" sz="2400" dirty="0" smtClean="0">
                <a:latin typeface="Helvetica Light"/>
                <a:cs typeface="Helvetica Light"/>
              </a:rPr>
              <a:t>Name, Current Title</a:t>
            </a:r>
            <a:endParaRPr lang="en-US" sz="2400" dirty="0">
              <a:latin typeface="Helvetica Light"/>
              <a:cs typeface="Helvetica Light"/>
            </a:endParaRPr>
          </a:p>
        </p:txBody>
      </p:sp>
      <p:sp>
        <p:nvSpPr>
          <p:cNvPr id="16" name="TextBox 15"/>
          <p:cNvSpPr txBox="1"/>
          <p:nvPr/>
        </p:nvSpPr>
        <p:spPr>
          <a:xfrm>
            <a:off x="4979592" y="3367459"/>
            <a:ext cx="3502526" cy="461665"/>
          </a:xfrm>
          <a:prstGeom prst="rect">
            <a:avLst/>
          </a:prstGeom>
          <a:noFill/>
        </p:spPr>
        <p:txBody>
          <a:bodyPr wrap="square" rtlCol="0">
            <a:spAutoFit/>
          </a:bodyPr>
          <a:lstStyle/>
          <a:p>
            <a:pPr algn="ctr"/>
            <a:r>
              <a:rPr lang="en-US" sz="2400" dirty="0" smtClean="0">
                <a:latin typeface="Helvetica Light"/>
                <a:cs typeface="Helvetica Light"/>
              </a:rPr>
              <a:t>Name, Current Title</a:t>
            </a:r>
            <a:endParaRPr lang="en-US" sz="2400" dirty="0">
              <a:latin typeface="Helvetica Light"/>
              <a:cs typeface="Helvetica Light"/>
            </a:endParaRPr>
          </a:p>
        </p:txBody>
      </p:sp>
      <p:grpSp>
        <p:nvGrpSpPr>
          <p:cNvPr id="29" name="Group 28"/>
          <p:cNvGrpSpPr/>
          <p:nvPr/>
        </p:nvGrpSpPr>
        <p:grpSpPr>
          <a:xfrm>
            <a:off x="282682" y="4270428"/>
            <a:ext cx="8578637" cy="1833094"/>
            <a:chOff x="437584" y="4270428"/>
            <a:chExt cx="8578637" cy="1833094"/>
          </a:xfrm>
        </p:grpSpPr>
        <p:sp>
          <p:nvSpPr>
            <p:cNvPr id="17" name="Rectangle 16"/>
            <p:cNvSpPr/>
            <p:nvPr/>
          </p:nvSpPr>
          <p:spPr>
            <a:xfrm>
              <a:off x="437584" y="4270428"/>
              <a:ext cx="1513556" cy="63219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Helvetica Light"/>
                  <a:cs typeface="Helvetica Light"/>
                </a:rPr>
                <a:t>Past Company Logo</a:t>
              </a:r>
              <a:endParaRPr lang="en-US" sz="1200" dirty="0">
                <a:latin typeface="Helvetica Light"/>
                <a:cs typeface="Helvetica Light"/>
              </a:endParaRPr>
            </a:p>
          </p:txBody>
        </p:sp>
        <p:sp>
          <p:nvSpPr>
            <p:cNvPr id="22" name="TextBox 21"/>
            <p:cNvSpPr txBox="1"/>
            <p:nvPr/>
          </p:nvSpPr>
          <p:spPr>
            <a:xfrm>
              <a:off x="1991244" y="4318471"/>
              <a:ext cx="2492990" cy="523220"/>
            </a:xfrm>
            <a:prstGeom prst="rect">
              <a:avLst/>
            </a:prstGeom>
            <a:noFill/>
          </p:spPr>
          <p:txBody>
            <a:bodyPr wrap="none" rtlCol="0">
              <a:spAutoFit/>
            </a:bodyPr>
            <a:lstStyle/>
            <a:p>
              <a:pPr marL="285750" indent="-285750">
                <a:buFont typeface="Arial"/>
                <a:buChar char="•"/>
              </a:pPr>
              <a:r>
                <a:rPr lang="en-US" sz="1400" dirty="0" smtClean="0">
                  <a:latin typeface="Helvetica Light"/>
                  <a:cs typeface="Helvetica Light"/>
                </a:rPr>
                <a:t>Title or Relevant Function</a:t>
              </a:r>
            </a:p>
            <a:p>
              <a:pPr marL="285750" indent="-285750">
                <a:buFont typeface="Arial"/>
                <a:buChar char="•"/>
              </a:pPr>
              <a:r>
                <a:rPr lang="en-US" sz="1400" dirty="0" smtClean="0">
                  <a:latin typeface="Helvetica Light"/>
                  <a:cs typeface="Helvetica Light"/>
                </a:rPr>
                <a:t>Impressive Achievement</a:t>
              </a:r>
              <a:endParaRPr lang="en-US" sz="1400" dirty="0">
                <a:latin typeface="Helvetica Light"/>
                <a:cs typeface="Helvetica Light"/>
              </a:endParaRPr>
            </a:p>
          </p:txBody>
        </p:sp>
        <p:sp>
          <p:nvSpPr>
            <p:cNvPr id="23" name="Rectangle 22"/>
            <p:cNvSpPr/>
            <p:nvPr/>
          </p:nvSpPr>
          <p:spPr>
            <a:xfrm>
              <a:off x="437584" y="5471323"/>
              <a:ext cx="1513556" cy="63219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Helvetica Light"/>
                  <a:cs typeface="Helvetica Light"/>
                </a:rPr>
                <a:t>Past Company Logo</a:t>
              </a:r>
              <a:endParaRPr lang="en-US" sz="1200" dirty="0">
                <a:latin typeface="Helvetica Light"/>
                <a:cs typeface="Helvetica Light"/>
              </a:endParaRPr>
            </a:p>
          </p:txBody>
        </p:sp>
        <p:sp>
          <p:nvSpPr>
            <p:cNvPr id="24" name="TextBox 23"/>
            <p:cNvSpPr txBox="1"/>
            <p:nvPr/>
          </p:nvSpPr>
          <p:spPr>
            <a:xfrm>
              <a:off x="1991244" y="5519366"/>
              <a:ext cx="2492990" cy="523220"/>
            </a:xfrm>
            <a:prstGeom prst="rect">
              <a:avLst/>
            </a:prstGeom>
            <a:noFill/>
          </p:spPr>
          <p:txBody>
            <a:bodyPr wrap="none" rtlCol="0">
              <a:spAutoFit/>
            </a:bodyPr>
            <a:lstStyle/>
            <a:p>
              <a:pPr marL="285750" indent="-285750">
                <a:buFont typeface="Arial"/>
                <a:buChar char="•"/>
              </a:pPr>
              <a:r>
                <a:rPr lang="en-US" sz="1400" dirty="0" smtClean="0">
                  <a:latin typeface="Helvetica Light"/>
                  <a:cs typeface="Helvetica Light"/>
                </a:rPr>
                <a:t>Title or Relevant Function</a:t>
              </a:r>
            </a:p>
            <a:p>
              <a:pPr marL="285750" indent="-285750">
                <a:buFont typeface="Arial"/>
                <a:buChar char="•"/>
              </a:pPr>
              <a:r>
                <a:rPr lang="en-US" sz="1400" dirty="0" smtClean="0">
                  <a:latin typeface="Helvetica Light"/>
                  <a:cs typeface="Helvetica Light"/>
                </a:rPr>
                <a:t>Impressive Achievement</a:t>
              </a:r>
              <a:endParaRPr lang="en-US" sz="1400" dirty="0">
                <a:latin typeface="Helvetica Light"/>
                <a:cs typeface="Helvetica Light"/>
              </a:endParaRPr>
            </a:p>
          </p:txBody>
        </p:sp>
        <p:sp>
          <p:nvSpPr>
            <p:cNvPr id="25" name="Rectangle 24"/>
            <p:cNvSpPr/>
            <p:nvPr/>
          </p:nvSpPr>
          <p:spPr>
            <a:xfrm>
              <a:off x="4969571" y="4270428"/>
              <a:ext cx="1513556" cy="632199"/>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Helvetica Light"/>
                  <a:cs typeface="Helvetica Light"/>
                </a:rPr>
                <a:t>Past Company Logo</a:t>
              </a:r>
              <a:endParaRPr lang="en-US" sz="1200" dirty="0">
                <a:latin typeface="Helvetica Light"/>
                <a:cs typeface="Helvetica Light"/>
              </a:endParaRPr>
            </a:p>
          </p:txBody>
        </p:sp>
        <p:sp>
          <p:nvSpPr>
            <p:cNvPr id="26" name="TextBox 25"/>
            <p:cNvSpPr txBox="1"/>
            <p:nvPr/>
          </p:nvSpPr>
          <p:spPr>
            <a:xfrm>
              <a:off x="6523231" y="4318471"/>
              <a:ext cx="2492990" cy="523220"/>
            </a:xfrm>
            <a:prstGeom prst="rect">
              <a:avLst/>
            </a:prstGeom>
            <a:noFill/>
          </p:spPr>
          <p:txBody>
            <a:bodyPr wrap="none" rtlCol="0">
              <a:spAutoFit/>
            </a:bodyPr>
            <a:lstStyle/>
            <a:p>
              <a:pPr marL="285750" indent="-285750">
                <a:buFont typeface="Arial"/>
                <a:buChar char="•"/>
              </a:pPr>
              <a:r>
                <a:rPr lang="en-US" sz="1400" dirty="0" smtClean="0">
                  <a:latin typeface="Helvetica Light"/>
                  <a:cs typeface="Helvetica Light"/>
                </a:rPr>
                <a:t>Title or Relevant Function</a:t>
              </a:r>
            </a:p>
            <a:p>
              <a:pPr marL="285750" indent="-285750">
                <a:buFont typeface="Arial"/>
                <a:buChar char="•"/>
              </a:pPr>
              <a:r>
                <a:rPr lang="en-US" sz="1400" dirty="0" smtClean="0">
                  <a:latin typeface="Helvetica Light"/>
                  <a:cs typeface="Helvetica Light"/>
                </a:rPr>
                <a:t>Impressive Achievement</a:t>
              </a:r>
              <a:endParaRPr lang="en-US" sz="1400" dirty="0">
                <a:latin typeface="Helvetica Light"/>
                <a:cs typeface="Helvetica Light"/>
              </a:endParaRPr>
            </a:p>
          </p:txBody>
        </p:sp>
        <p:sp>
          <p:nvSpPr>
            <p:cNvPr id="27" name="Rectangle 26"/>
            <p:cNvSpPr/>
            <p:nvPr/>
          </p:nvSpPr>
          <p:spPr>
            <a:xfrm>
              <a:off x="4969571" y="5471323"/>
              <a:ext cx="1513556" cy="6321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Helvetica Light"/>
                  <a:cs typeface="Helvetica Light"/>
                </a:rPr>
                <a:t>Past Company Logo</a:t>
              </a:r>
              <a:endParaRPr lang="en-US" sz="1200" dirty="0">
                <a:latin typeface="Helvetica Light"/>
                <a:cs typeface="Helvetica Light"/>
              </a:endParaRPr>
            </a:p>
          </p:txBody>
        </p:sp>
        <p:sp>
          <p:nvSpPr>
            <p:cNvPr id="28" name="TextBox 27"/>
            <p:cNvSpPr txBox="1"/>
            <p:nvPr/>
          </p:nvSpPr>
          <p:spPr>
            <a:xfrm>
              <a:off x="6523231" y="5519366"/>
              <a:ext cx="2492990" cy="523220"/>
            </a:xfrm>
            <a:prstGeom prst="rect">
              <a:avLst/>
            </a:prstGeom>
            <a:noFill/>
          </p:spPr>
          <p:txBody>
            <a:bodyPr wrap="none" rtlCol="0">
              <a:spAutoFit/>
            </a:bodyPr>
            <a:lstStyle/>
            <a:p>
              <a:pPr marL="285750" indent="-285750">
                <a:buFont typeface="Arial"/>
                <a:buChar char="•"/>
              </a:pPr>
              <a:r>
                <a:rPr lang="en-US" sz="1400" dirty="0" smtClean="0">
                  <a:latin typeface="Helvetica Light"/>
                  <a:cs typeface="Helvetica Light"/>
                </a:rPr>
                <a:t>Title or Relevant Function</a:t>
              </a:r>
            </a:p>
            <a:p>
              <a:pPr marL="285750" indent="-285750">
                <a:buFont typeface="Arial"/>
                <a:buChar char="•"/>
              </a:pPr>
              <a:r>
                <a:rPr lang="en-US" sz="1400" dirty="0" smtClean="0">
                  <a:latin typeface="Helvetica Light"/>
                  <a:cs typeface="Helvetica Light"/>
                </a:rPr>
                <a:t>Impressive Achievement</a:t>
              </a:r>
              <a:endParaRPr lang="en-US" sz="1400" dirty="0">
                <a:latin typeface="Helvetica Light"/>
                <a:cs typeface="Helvetica Light"/>
              </a:endParaRPr>
            </a:p>
          </p:txBody>
        </p:sp>
      </p:grpSp>
      <p:sp>
        <p:nvSpPr>
          <p:cNvPr id="31" name="TextBox 30"/>
          <p:cNvSpPr txBox="1"/>
          <p:nvPr/>
        </p:nvSpPr>
        <p:spPr>
          <a:xfrm>
            <a:off x="8821093" y="6483684"/>
            <a:ext cx="313009" cy="369332"/>
          </a:xfrm>
          <a:prstGeom prst="rect">
            <a:avLst/>
          </a:prstGeom>
          <a:noFill/>
        </p:spPr>
        <p:txBody>
          <a:bodyPr wrap="none" rtlCol="0">
            <a:spAutoFit/>
          </a:bodyPr>
          <a:lstStyle/>
          <a:p>
            <a:r>
              <a:rPr lang="en-US" dirty="0" smtClean="0">
                <a:solidFill>
                  <a:schemeClr val="tx1">
                    <a:lumMod val="75000"/>
                    <a:lumOff val="25000"/>
                  </a:schemeClr>
                </a:solidFill>
                <a:latin typeface="Helvetica Light"/>
                <a:cs typeface="Helvetica Light"/>
              </a:rPr>
              <a:t>9</a:t>
            </a:r>
            <a:endParaRPr lang="en-US"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2267297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Competition</a:t>
            </a:r>
            <a:endParaRPr lang="en-US" sz="3600" dirty="0">
              <a:solidFill>
                <a:schemeClr val="tx1">
                  <a:lumMod val="75000"/>
                  <a:lumOff val="25000"/>
                </a:schemeClr>
              </a:solidFill>
            </a:endParaRPr>
          </a:p>
        </p:txBody>
      </p:sp>
      <p:pic>
        <p:nvPicPr>
          <p:cNvPr id="4" name="Picture 3" descr="ex.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grpSp>
        <p:nvGrpSpPr>
          <p:cNvPr id="9" name="Group 8"/>
          <p:cNvGrpSpPr/>
          <p:nvPr/>
        </p:nvGrpSpPr>
        <p:grpSpPr>
          <a:xfrm>
            <a:off x="8312489" y="4108173"/>
            <a:ext cx="2726128" cy="2176791"/>
            <a:chOff x="1043521" y="-1798674"/>
            <a:chExt cx="2478298" cy="1920698"/>
          </a:xfrm>
        </p:grpSpPr>
        <p:grpSp>
          <p:nvGrpSpPr>
            <p:cNvPr id="10" name="Group 9"/>
            <p:cNvGrpSpPr/>
            <p:nvPr/>
          </p:nvGrpSpPr>
          <p:grpSpPr>
            <a:xfrm>
              <a:off x="1043521" y="-1798674"/>
              <a:ext cx="2478298" cy="1920698"/>
              <a:chOff x="8862172" y="2277935"/>
              <a:chExt cx="2478298" cy="1920698"/>
            </a:xfrm>
          </p:grpSpPr>
          <p:sp>
            <p:nvSpPr>
              <p:cNvPr id="12" name="Folded Corner 11"/>
              <p:cNvSpPr/>
              <p:nvPr/>
            </p:nvSpPr>
            <p:spPr>
              <a:xfrm>
                <a:off x="8862172" y="2277935"/>
                <a:ext cx="2478298" cy="1920698"/>
              </a:xfrm>
              <a:prstGeom prst="foldedCorner">
                <a:avLst/>
              </a:prstGeom>
              <a:solidFill>
                <a:srgbClr val="E3DF3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 name="TextBox 12"/>
              <p:cNvSpPr txBox="1"/>
              <p:nvPr/>
            </p:nvSpPr>
            <p:spPr>
              <a:xfrm>
                <a:off x="9639213" y="3502269"/>
                <a:ext cx="1543546" cy="611027"/>
              </a:xfrm>
              <a:prstGeom prst="rect">
                <a:avLst/>
              </a:prstGeom>
              <a:noFill/>
            </p:spPr>
            <p:txBody>
              <a:bodyPr wrap="none" rtlCol="0">
                <a:spAutoFit/>
              </a:bodyPr>
              <a:lstStyle/>
              <a:p>
                <a:r>
                  <a:rPr lang="en-US" sz="1300" b="1" dirty="0">
                    <a:latin typeface="Times New Roman"/>
                    <a:cs typeface="Times New Roman"/>
                  </a:rPr>
                  <a:t>David Beisel</a:t>
                </a:r>
              </a:p>
              <a:p>
                <a:r>
                  <a:rPr lang="en-US" sz="1300" dirty="0">
                    <a:latin typeface="Times New Roman"/>
                    <a:cs typeface="Times New Roman"/>
                  </a:rPr>
                  <a:t>Co-Founder &amp; Partner</a:t>
                </a:r>
              </a:p>
              <a:p>
                <a:r>
                  <a:rPr lang="en-US" sz="1300" dirty="0">
                    <a:latin typeface="Times New Roman"/>
                    <a:cs typeface="Times New Roman"/>
                  </a:rPr>
                  <a:t>NextView Ventures</a:t>
                </a:r>
              </a:p>
            </p:txBody>
          </p:sp>
          <p:sp>
            <p:nvSpPr>
              <p:cNvPr id="14" name="Rectangle 13"/>
              <p:cNvSpPr/>
              <p:nvPr/>
            </p:nvSpPr>
            <p:spPr>
              <a:xfrm>
                <a:off x="8903385" y="2328038"/>
                <a:ext cx="2408438" cy="964065"/>
              </a:xfrm>
              <a:prstGeom prst="rect">
                <a:avLst/>
              </a:prstGeom>
            </p:spPr>
            <p:txBody>
              <a:bodyPr wrap="square">
                <a:spAutoFit/>
              </a:bodyPr>
              <a:lstStyle/>
              <a:p>
                <a:pPr algn="dist"/>
                <a:r>
                  <a:rPr lang="en-US" sz="1300" dirty="0" smtClean="0">
                    <a:solidFill>
                      <a:srgbClr val="414141"/>
                    </a:solidFill>
                    <a:latin typeface="Times New Roman"/>
                    <a:cs typeface="Times New Roman"/>
                  </a:rPr>
                  <a:t>Don’t kill yourself trying to force a slide that winds up meaningless in being overly positive. Instead, speak to how you’ll win against the most relevant two or three competitors.</a:t>
                </a:r>
                <a:endParaRPr lang="en-US" sz="1300" dirty="0">
                  <a:solidFill>
                    <a:srgbClr val="414141"/>
                  </a:solidFill>
                  <a:latin typeface="Times New Roman"/>
                  <a:cs typeface="Times New Roman"/>
                </a:endParaRPr>
              </a:p>
            </p:txBody>
          </p:sp>
        </p:grpSp>
        <p:pic>
          <p:nvPicPr>
            <p:cNvPr id="11" name="Picture 10" descr="beisel_01_sq.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29032" y="-730180"/>
              <a:ext cx="724678" cy="822960"/>
            </a:xfrm>
            <a:prstGeom prst="ellipse">
              <a:avLst/>
            </a:prstGeom>
          </p:spPr>
        </p:pic>
      </p:grpSp>
      <p:graphicFrame>
        <p:nvGraphicFramePr>
          <p:cNvPr id="15" name="Table 14"/>
          <p:cNvGraphicFramePr>
            <a:graphicFrameLocks noGrp="1"/>
          </p:cNvGraphicFramePr>
          <p:nvPr>
            <p:extLst>
              <p:ext uri="{D42A27DB-BD31-4B8C-83A1-F6EECF244321}">
                <p14:modId xmlns:p14="http://schemas.microsoft.com/office/powerpoint/2010/main" val="1408388635"/>
              </p:ext>
            </p:extLst>
          </p:nvPr>
        </p:nvGraphicFramePr>
        <p:xfrm>
          <a:off x="1893454" y="1731879"/>
          <a:ext cx="6096000" cy="3602184"/>
        </p:xfrm>
        <a:graphic>
          <a:graphicData uri="http://schemas.openxmlformats.org/drawingml/2006/table">
            <a:tbl>
              <a:tblPr firstRow="1" bandRow="1">
                <a:tableStyleId>{35758FB7-9AC5-4552-8A53-C91805E547FA}</a:tableStyleId>
              </a:tblPr>
              <a:tblGrid>
                <a:gridCol w="3048000"/>
                <a:gridCol w="3048000"/>
              </a:tblGrid>
              <a:tr h="1801092">
                <a:tc>
                  <a:txBody>
                    <a:bodyPr/>
                    <a:lstStyle/>
                    <a:p>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1801092">
                <a:tc>
                  <a:txBody>
                    <a:bodyPr/>
                    <a:lstStyle/>
                    <a:p>
                      <a:endParaRPr lang="en-US"/>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bl>
          </a:graphicData>
        </a:graphic>
      </p:graphicFrame>
      <p:sp>
        <p:nvSpPr>
          <p:cNvPr id="16" name="TextBox 15"/>
          <p:cNvSpPr txBox="1"/>
          <p:nvPr/>
        </p:nvSpPr>
        <p:spPr>
          <a:xfrm>
            <a:off x="2782456" y="1304759"/>
            <a:ext cx="1403217" cy="369332"/>
          </a:xfrm>
          <a:prstGeom prst="rect">
            <a:avLst/>
          </a:prstGeom>
          <a:noFill/>
        </p:spPr>
        <p:txBody>
          <a:bodyPr wrap="none" rtlCol="0">
            <a:spAutoFit/>
          </a:bodyPr>
          <a:lstStyle/>
          <a:p>
            <a:r>
              <a:rPr lang="en-US" dirty="0" smtClean="0">
                <a:solidFill>
                  <a:srgbClr val="40A2CB"/>
                </a:solidFill>
                <a:latin typeface="Helvetica Light"/>
                <a:cs typeface="Helvetica Light"/>
              </a:rPr>
              <a:t>[Low Thing]</a:t>
            </a:r>
            <a:endParaRPr lang="en-US" dirty="0">
              <a:solidFill>
                <a:srgbClr val="40A2CB"/>
              </a:solidFill>
              <a:latin typeface="Helvetica Light"/>
              <a:cs typeface="Helvetica Light"/>
            </a:endParaRPr>
          </a:p>
        </p:txBody>
      </p:sp>
      <p:sp>
        <p:nvSpPr>
          <p:cNvPr id="17" name="TextBox 16"/>
          <p:cNvSpPr txBox="1"/>
          <p:nvPr/>
        </p:nvSpPr>
        <p:spPr>
          <a:xfrm>
            <a:off x="5728857" y="1304759"/>
            <a:ext cx="1467152" cy="369332"/>
          </a:xfrm>
          <a:prstGeom prst="rect">
            <a:avLst/>
          </a:prstGeom>
          <a:noFill/>
        </p:spPr>
        <p:txBody>
          <a:bodyPr wrap="none" rtlCol="0">
            <a:spAutoFit/>
          </a:bodyPr>
          <a:lstStyle/>
          <a:p>
            <a:r>
              <a:rPr lang="en-US" dirty="0" smtClean="0">
                <a:solidFill>
                  <a:srgbClr val="40A2CB"/>
                </a:solidFill>
                <a:latin typeface="Helvetica Light"/>
                <a:cs typeface="Helvetica Light"/>
              </a:rPr>
              <a:t>[High Thing]</a:t>
            </a:r>
            <a:endParaRPr lang="en-US" dirty="0">
              <a:solidFill>
                <a:srgbClr val="40A2CB"/>
              </a:solidFill>
              <a:latin typeface="Helvetica Light"/>
              <a:cs typeface="Helvetica Light"/>
            </a:endParaRPr>
          </a:p>
        </p:txBody>
      </p:sp>
      <p:sp>
        <p:nvSpPr>
          <p:cNvPr id="18" name="TextBox 17"/>
          <p:cNvSpPr txBox="1"/>
          <p:nvPr/>
        </p:nvSpPr>
        <p:spPr>
          <a:xfrm>
            <a:off x="274621" y="2521710"/>
            <a:ext cx="1467152" cy="369332"/>
          </a:xfrm>
          <a:prstGeom prst="rect">
            <a:avLst/>
          </a:prstGeom>
          <a:noFill/>
        </p:spPr>
        <p:txBody>
          <a:bodyPr wrap="none" rtlCol="0">
            <a:spAutoFit/>
          </a:bodyPr>
          <a:lstStyle/>
          <a:p>
            <a:r>
              <a:rPr lang="en-US" dirty="0" smtClean="0">
                <a:solidFill>
                  <a:srgbClr val="40A2CB"/>
                </a:solidFill>
                <a:latin typeface="Helvetica Light"/>
                <a:cs typeface="Helvetica Light"/>
              </a:rPr>
              <a:t>[High Thing]</a:t>
            </a:r>
            <a:endParaRPr lang="en-US" dirty="0">
              <a:solidFill>
                <a:srgbClr val="40A2CB"/>
              </a:solidFill>
              <a:latin typeface="Helvetica Light"/>
              <a:cs typeface="Helvetica Light"/>
            </a:endParaRPr>
          </a:p>
        </p:txBody>
      </p:sp>
      <p:sp>
        <p:nvSpPr>
          <p:cNvPr id="19" name="TextBox 18"/>
          <p:cNvSpPr txBox="1"/>
          <p:nvPr/>
        </p:nvSpPr>
        <p:spPr>
          <a:xfrm>
            <a:off x="290305" y="4319070"/>
            <a:ext cx="1403217" cy="369332"/>
          </a:xfrm>
          <a:prstGeom prst="rect">
            <a:avLst/>
          </a:prstGeom>
          <a:noFill/>
        </p:spPr>
        <p:txBody>
          <a:bodyPr wrap="none" rtlCol="0">
            <a:spAutoFit/>
          </a:bodyPr>
          <a:lstStyle/>
          <a:p>
            <a:r>
              <a:rPr lang="en-US" dirty="0" smtClean="0">
                <a:solidFill>
                  <a:srgbClr val="40A2CB"/>
                </a:solidFill>
                <a:latin typeface="Helvetica Light"/>
                <a:cs typeface="Helvetica Light"/>
              </a:rPr>
              <a:t>[Low Thing]</a:t>
            </a:r>
            <a:endParaRPr lang="en-US" dirty="0">
              <a:solidFill>
                <a:srgbClr val="40A2CB"/>
              </a:solidFill>
              <a:latin typeface="Helvetica Light"/>
              <a:cs typeface="Helvetica Light"/>
            </a:endParaRPr>
          </a:p>
        </p:txBody>
      </p:sp>
      <p:pic>
        <p:nvPicPr>
          <p:cNvPr id="20" name="Picture 19" descr="ex.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71958" y="1955787"/>
            <a:ext cx="1221608" cy="557660"/>
          </a:xfrm>
          <a:prstGeom prst="rect">
            <a:avLst/>
          </a:prstGeom>
          <a:effectLst>
            <a:outerShdw blurRad="50800" dist="38100" dir="2700000" algn="tl" rotWithShape="0">
              <a:prstClr val="black">
                <a:alpha val="40000"/>
              </a:prstClr>
            </a:outerShdw>
          </a:effectLst>
        </p:spPr>
      </p:pic>
      <p:sp>
        <p:nvSpPr>
          <p:cNvPr id="21" name="Rectangle 20"/>
          <p:cNvSpPr/>
          <p:nvPr/>
        </p:nvSpPr>
        <p:spPr>
          <a:xfrm>
            <a:off x="2892583" y="2309153"/>
            <a:ext cx="854363" cy="39254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Helvetica Light"/>
                <a:cs typeface="Helvetica Light"/>
              </a:rPr>
              <a:t>Logo</a:t>
            </a:r>
            <a:endParaRPr lang="en-US" dirty="0">
              <a:latin typeface="Helvetica Light"/>
              <a:cs typeface="Helvetica Light"/>
            </a:endParaRPr>
          </a:p>
        </p:txBody>
      </p:sp>
      <p:sp>
        <p:nvSpPr>
          <p:cNvPr id="22" name="Rectangle 21"/>
          <p:cNvSpPr/>
          <p:nvPr/>
        </p:nvSpPr>
        <p:spPr>
          <a:xfrm>
            <a:off x="3746946" y="3315913"/>
            <a:ext cx="854363" cy="39254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Helvetica Light"/>
                <a:cs typeface="Helvetica Light"/>
              </a:rPr>
              <a:t>Logo</a:t>
            </a:r>
            <a:endParaRPr lang="en-US" dirty="0">
              <a:latin typeface="Helvetica Light"/>
              <a:cs typeface="Helvetica Light"/>
            </a:endParaRPr>
          </a:p>
        </p:txBody>
      </p:sp>
      <p:sp>
        <p:nvSpPr>
          <p:cNvPr id="23" name="Rectangle 22"/>
          <p:cNvSpPr/>
          <p:nvPr/>
        </p:nvSpPr>
        <p:spPr>
          <a:xfrm>
            <a:off x="2892583" y="4211842"/>
            <a:ext cx="854363" cy="392545"/>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Helvetica Light"/>
                <a:cs typeface="Helvetica Light"/>
              </a:rPr>
              <a:t>Logo</a:t>
            </a:r>
            <a:endParaRPr lang="en-US" dirty="0">
              <a:latin typeface="Helvetica Light"/>
              <a:cs typeface="Helvetica Light"/>
            </a:endParaRPr>
          </a:p>
        </p:txBody>
      </p:sp>
      <p:sp>
        <p:nvSpPr>
          <p:cNvPr id="25" name="Rectangle 24"/>
          <p:cNvSpPr/>
          <p:nvPr/>
        </p:nvSpPr>
        <p:spPr>
          <a:xfrm>
            <a:off x="5128493" y="2881801"/>
            <a:ext cx="854363" cy="39254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Helvetica Light"/>
                <a:cs typeface="Helvetica Light"/>
              </a:rPr>
              <a:t>Logo</a:t>
            </a:r>
            <a:endParaRPr lang="en-US" dirty="0">
              <a:latin typeface="Helvetica Light"/>
              <a:cs typeface="Helvetica Light"/>
            </a:endParaRPr>
          </a:p>
        </p:txBody>
      </p:sp>
      <p:sp>
        <p:nvSpPr>
          <p:cNvPr id="26" name="Rectangle 25"/>
          <p:cNvSpPr/>
          <p:nvPr/>
        </p:nvSpPr>
        <p:spPr>
          <a:xfrm>
            <a:off x="6518138" y="4211842"/>
            <a:ext cx="854363" cy="392545"/>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Helvetica Light"/>
                <a:cs typeface="Helvetica Light"/>
              </a:rPr>
              <a:t>Logo</a:t>
            </a:r>
            <a:endParaRPr lang="en-US" dirty="0">
              <a:latin typeface="Helvetica Light"/>
              <a:cs typeface="Helvetica Light"/>
            </a:endParaRPr>
          </a:p>
        </p:txBody>
      </p:sp>
      <p:sp>
        <p:nvSpPr>
          <p:cNvPr id="27" name="Text Placeholder 5"/>
          <p:cNvSpPr txBox="1">
            <a:spLocks/>
          </p:cNvSpPr>
          <p:nvPr/>
        </p:nvSpPr>
        <p:spPr>
          <a:xfrm>
            <a:off x="848345" y="5466882"/>
            <a:ext cx="8004399" cy="870479"/>
          </a:xfrm>
          <a:prstGeom prst="rect">
            <a:avLst/>
          </a:prstGeom>
        </p:spPr>
        <p:txBody>
          <a:bodyPr vert="horz" lIns="91440" tIns="45720" rIns="91440" bIns="45720" rtlCol="0">
            <a:noAutofit/>
          </a:bodyPr>
          <a:lstStyle>
            <a:lvl1pPr marL="514290" indent="-514290" algn="l" defTabSz="457200" rtl="0" eaLnBrk="1" latinLnBrk="0" hangingPunct="1">
              <a:lnSpc>
                <a:spcPct val="150000"/>
              </a:lnSpc>
              <a:spcBef>
                <a:spcPct val="20000"/>
              </a:spcBef>
              <a:buClr>
                <a:schemeClr val="tx1"/>
              </a:buClr>
              <a:buSzPct val="150000"/>
              <a:buFont typeface="Wingdings" charset="2"/>
              <a:buAutoNum type="arabicPlain"/>
              <a:defRPr sz="2400" b="0" i="0" kern="1200" baseline="0">
                <a:solidFill>
                  <a:schemeClr val="tx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sz="1600" dirty="0" smtClean="0">
                <a:solidFill>
                  <a:srgbClr val="404040"/>
                </a:solidFill>
                <a:latin typeface="Helvetica Light"/>
                <a:cs typeface="Helvetica Light"/>
              </a:rPr>
              <a:t>We are stronger than the competition in</a:t>
            </a:r>
            <a:r>
              <a:rPr lang="en-US" sz="1600" dirty="0" smtClean="0">
                <a:latin typeface="Helvetica Light"/>
                <a:cs typeface="Helvetica Light"/>
              </a:rPr>
              <a:t> </a:t>
            </a:r>
            <a:r>
              <a:rPr lang="en-US" sz="1600" b="1" dirty="0" smtClean="0">
                <a:solidFill>
                  <a:srgbClr val="40A2CB"/>
                </a:solidFill>
                <a:latin typeface="Helvetica Light"/>
                <a:cs typeface="Helvetica Light"/>
              </a:rPr>
              <a:t>[key differentiators].</a:t>
            </a:r>
          </a:p>
          <a:p>
            <a:pPr marL="0" indent="0">
              <a:buNone/>
            </a:pPr>
            <a:r>
              <a:rPr lang="en-US" sz="1600" dirty="0" smtClean="0">
                <a:solidFill>
                  <a:srgbClr val="404040"/>
                </a:solidFill>
                <a:latin typeface="Helvetica Light"/>
                <a:cs typeface="Helvetica Light"/>
              </a:rPr>
              <a:t>We are threatened by the competition in</a:t>
            </a:r>
            <a:r>
              <a:rPr lang="en-US" sz="1600" dirty="0" smtClean="0">
                <a:solidFill>
                  <a:schemeClr val="tx1">
                    <a:lumMod val="75000"/>
                    <a:lumOff val="25000"/>
                  </a:schemeClr>
                </a:solidFill>
                <a:latin typeface="Helvetica Light"/>
                <a:cs typeface="Helvetica Light"/>
              </a:rPr>
              <a:t> </a:t>
            </a:r>
            <a:r>
              <a:rPr lang="en-US" sz="1600" b="1" dirty="0" smtClean="0">
                <a:solidFill>
                  <a:srgbClr val="40A2CB"/>
                </a:solidFill>
                <a:latin typeface="Helvetica Light"/>
                <a:cs typeface="Helvetica Light"/>
              </a:rPr>
              <a:t>[honest worries you have].</a:t>
            </a:r>
          </a:p>
        </p:txBody>
      </p:sp>
      <p:sp>
        <p:nvSpPr>
          <p:cNvPr id="29" name="TextBox 28"/>
          <p:cNvSpPr txBox="1"/>
          <p:nvPr/>
        </p:nvSpPr>
        <p:spPr>
          <a:xfrm>
            <a:off x="8754253" y="6483684"/>
            <a:ext cx="441351" cy="369332"/>
          </a:xfrm>
          <a:prstGeom prst="rect">
            <a:avLst/>
          </a:prstGeom>
          <a:noFill/>
        </p:spPr>
        <p:txBody>
          <a:bodyPr wrap="none" rtlCol="0">
            <a:spAutoFit/>
          </a:bodyPr>
          <a:lstStyle/>
          <a:p>
            <a:r>
              <a:rPr lang="en-US" dirty="0" smtClean="0">
                <a:solidFill>
                  <a:schemeClr val="tx1">
                    <a:lumMod val="75000"/>
                    <a:lumOff val="25000"/>
                  </a:schemeClr>
                </a:solidFill>
                <a:latin typeface="Helvetica Light"/>
                <a:cs typeface="Helvetica Light"/>
              </a:rPr>
              <a:t>10</a:t>
            </a:r>
            <a:endParaRPr lang="en-US"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2241920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Use of Proceeds</a:t>
            </a:r>
            <a:endParaRPr lang="en-US" sz="3600" dirty="0">
              <a:solidFill>
                <a:schemeClr val="tx1">
                  <a:lumMod val="75000"/>
                  <a:lumOff val="25000"/>
                </a:schemeClr>
              </a:solidFill>
            </a:endParaRPr>
          </a:p>
        </p:txBody>
      </p:sp>
      <p:pic>
        <p:nvPicPr>
          <p:cNvPr id="4" name="Picture 3" descr="ex.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graphicFrame>
        <p:nvGraphicFramePr>
          <p:cNvPr id="7" name="Table 6"/>
          <p:cNvGraphicFramePr>
            <a:graphicFrameLocks noGrp="1"/>
          </p:cNvGraphicFramePr>
          <p:nvPr>
            <p:extLst>
              <p:ext uri="{D42A27DB-BD31-4B8C-83A1-F6EECF244321}">
                <p14:modId xmlns:p14="http://schemas.microsoft.com/office/powerpoint/2010/main" val="808519747"/>
              </p:ext>
            </p:extLst>
          </p:nvPr>
        </p:nvGraphicFramePr>
        <p:xfrm>
          <a:off x="230907" y="2673740"/>
          <a:ext cx="8751454" cy="3876278"/>
        </p:xfrm>
        <a:graphic>
          <a:graphicData uri="http://schemas.openxmlformats.org/drawingml/2006/table">
            <a:tbl>
              <a:tblPr firstRow="1" bandRow="1">
                <a:tableStyleId>{35758FB7-9AC5-4552-8A53-C91805E547FA}</a:tableStyleId>
              </a:tblPr>
              <a:tblGrid>
                <a:gridCol w="1131454"/>
                <a:gridCol w="762000"/>
                <a:gridCol w="762000"/>
                <a:gridCol w="762000"/>
                <a:gridCol w="762000"/>
                <a:gridCol w="762000"/>
                <a:gridCol w="762000"/>
                <a:gridCol w="762000"/>
                <a:gridCol w="762000"/>
                <a:gridCol w="762000"/>
                <a:gridCol w="762000"/>
              </a:tblGrid>
              <a:tr h="291151">
                <a:tc>
                  <a:txBody>
                    <a:bodyPr/>
                    <a:lstStyle/>
                    <a:p>
                      <a:pPr algn="ctr"/>
                      <a:endParaRPr lang="en-US" sz="1200" dirty="0">
                        <a:latin typeface="Helvetica Light"/>
                        <a:cs typeface="Helvetica Light"/>
                      </a:endParaRPr>
                    </a:p>
                  </a:txBody>
                  <a:tcPr anchor="ctr">
                    <a:solidFill>
                      <a:srgbClr val="40A2CB"/>
                    </a:solidFill>
                  </a:tcPr>
                </a:tc>
                <a:tc>
                  <a:txBody>
                    <a:bodyPr/>
                    <a:lstStyle/>
                    <a:p>
                      <a:pPr algn="ctr"/>
                      <a:r>
                        <a:rPr lang="en-US" sz="1200" dirty="0" smtClean="0">
                          <a:latin typeface="Helvetica Light"/>
                          <a:cs typeface="Helvetica Light"/>
                        </a:rPr>
                        <a:t>Q1</a:t>
                      </a:r>
                      <a:endParaRPr lang="en-US" sz="1200" dirty="0">
                        <a:latin typeface="Helvetica Light"/>
                        <a:cs typeface="Helvetica Light"/>
                      </a:endParaRPr>
                    </a:p>
                  </a:txBody>
                  <a:tcPr anchor="ctr">
                    <a:solidFill>
                      <a:srgbClr val="40A2CB"/>
                    </a:solidFill>
                  </a:tcPr>
                </a:tc>
                <a:tc>
                  <a:txBody>
                    <a:bodyPr/>
                    <a:lstStyle/>
                    <a:p>
                      <a:pPr algn="ctr"/>
                      <a:r>
                        <a:rPr lang="en-US" sz="1200" dirty="0" smtClean="0">
                          <a:latin typeface="Helvetica Light"/>
                          <a:cs typeface="Helvetica Light"/>
                        </a:rPr>
                        <a:t>Q2</a:t>
                      </a:r>
                      <a:endParaRPr lang="en-US" sz="1200" dirty="0">
                        <a:latin typeface="Helvetica Light"/>
                        <a:cs typeface="Helvetica Light"/>
                      </a:endParaRPr>
                    </a:p>
                  </a:txBody>
                  <a:tcPr anchor="ctr">
                    <a:solidFill>
                      <a:srgbClr val="40A2CB"/>
                    </a:solidFill>
                  </a:tcPr>
                </a:tc>
                <a:tc>
                  <a:txBody>
                    <a:bodyPr/>
                    <a:lstStyle/>
                    <a:p>
                      <a:pPr algn="ctr"/>
                      <a:r>
                        <a:rPr lang="en-US" sz="1200" dirty="0" smtClean="0">
                          <a:latin typeface="Helvetica Light"/>
                          <a:cs typeface="Helvetica Light"/>
                        </a:rPr>
                        <a:t>Q3</a:t>
                      </a:r>
                      <a:endParaRPr lang="en-US" sz="1200" dirty="0">
                        <a:latin typeface="Helvetica Light"/>
                        <a:cs typeface="Helvetica Light"/>
                      </a:endParaRPr>
                    </a:p>
                  </a:txBody>
                  <a:tcPr anchor="ctr">
                    <a:solidFill>
                      <a:srgbClr val="40A2CB"/>
                    </a:solidFill>
                  </a:tcPr>
                </a:tc>
                <a:tc>
                  <a:txBody>
                    <a:bodyPr/>
                    <a:lstStyle/>
                    <a:p>
                      <a:pPr algn="ctr"/>
                      <a:r>
                        <a:rPr lang="en-US" sz="1200" dirty="0" smtClean="0">
                          <a:latin typeface="Helvetica Light"/>
                          <a:cs typeface="Helvetica Light"/>
                        </a:rPr>
                        <a:t>Q4</a:t>
                      </a:r>
                      <a:endParaRPr lang="en-US" sz="1200" dirty="0">
                        <a:latin typeface="Helvetica Light"/>
                        <a:cs typeface="Helvetica Light"/>
                      </a:endParaRPr>
                    </a:p>
                  </a:txBody>
                  <a:tcPr anchor="ctr">
                    <a:solidFill>
                      <a:srgbClr val="40A2CB"/>
                    </a:solidFill>
                  </a:tcPr>
                </a:tc>
                <a:tc>
                  <a:txBody>
                    <a:bodyPr/>
                    <a:lstStyle/>
                    <a:p>
                      <a:pPr algn="ctr"/>
                      <a:r>
                        <a:rPr lang="en-US" sz="1200" dirty="0" smtClean="0">
                          <a:latin typeface="Helvetica Light"/>
                          <a:cs typeface="Helvetica Light"/>
                        </a:rPr>
                        <a:t>YEAR</a:t>
                      </a:r>
                      <a:endParaRPr lang="en-US" sz="1200" dirty="0">
                        <a:latin typeface="Helvetica Light"/>
                        <a:cs typeface="Helvetica Light"/>
                      </a:endParaRPr>
                    </a:p>
                  </a:txBody>
                  <a:tcPr anchor="ctr">
                    <a:solidFill>
                      <a:srgbClr val="40A2CB"/>
                    </a:solidFill>
                  </a:tcPr>
                </a:tc>
                <a:tc>
                  <a:txBody>
                    <a:bodyPr/>
                    <a:lstStyle/>
                    <a:p>
                      <a:pPr algn="ctr"/>
                      <a:r>
                        <a:rPr lang="en-US" sz="1200" dirty="0" smtClean="0">
                          <a:latin typeface="Helvetica Light"/>
                          <a:cs typeface="Helvetica Light"/>
                        </a:rPr>
                        <a:t>Q1</a:t>
                      </a:r>
                      <a:endParaRPr lang="en-US" sz="1200" dirty="0">
                        <a:latin typeface="Helvetica Light"/>
                        <a:cs typeface="Helvetica Light"/>
                      </a:endParaRPr>
                    </a:p>
                  </a:txBody>
                  <a:tcPr anchor="ctr">
                    <a:solidFill>
                      <a:srgbClr val="40A2CB"/>
                    </a:solidFill>
                  </a:tcPr>
                </a:tc>
                <a:tc>
                  <a:txBody>
                    <a:bodyPr/>
                    <a:lstStyle/>
                    <a:p>
                      <a:pPr algn="ctr"/>
                      <a:r>
                        <a:rPr lang="en-US" sz="1200" dirty="0" smtClean="0">
                          <a:latin typeface="Helvetica Light"/>
                          <a:cs typeface="Helvetica Light"/>
                        </a:rPr>
                        <a:t>Q2</a:t>
                      </a:r>
                      <a:endParaRPr lang="en-US" sz="1200" dirty="0">
                        <a:latin typeface="Helvetica Light"/>
                        <a:cs typeface="Helvetica Light"/>
                      </a:endParaRPr>
                    </a:p>
                  </a:txBody>
                  <a:tcPr anchor="ctr">
                    <a:solidFill>
                      <a:srgbClr val="40A2CB"/>
                    </a:solidFill>
                  </a:tcPr>
                </a:tc>
                <a:tc>
                  <a:txBody>
                    <a:bodyPr/>
                    <a:lstStyle/>
                    <a:p>
                      <a:pPr algn="ctr"/>
                      <a:r>
                        <a:rPr lang="en-US" sz="1200" dirty="0" smtClean="0">
                          <a:latin typeface="Helvetica Light"/>
                          <a:cs typeface="Helvetica Light"/>
                        </a:rPr>
                        <a:t>Q3</a:t>
                      </a:r>
                      <a:endParaRPr lang="en-US" sz="1200" dirty="0">
                        <a:latin typeface="Helvetica Light"/>
                        <a:cs typeface="Helvetica Light"/>
                      </a:endParaRPr>
                    </a:p>
                  </a:txBody>
                  <a:tcPr anchor="ctr">
                    <a:solidFill>
                      <a:srgbClr val="40A2CB"/>
                    </a:solidFill>
                  </a:tcPr>
                </a:tc>
                <a:tc>
                  <a:txBody>
                    <a:bodyPr/>
                    <a:lstStyle/>
                    <a:p>
                      <a:pPr algn="ctr"/>
                      <a:r>
                        <a:rPr lang="en-US" sz="1200" dirty="0" smtClean="0">
                          <a:latin typeface="Helvetica Light"/>
                          <a:cs typeface="Helvetica Light"/>
                        </a:rPr>
                        <a:t>Q4</a:t>
                      </a:r>
                      <a:endParaRPr lang="en-US" sz="1200" dirty="0">
                        <a:latin typeface="Helvetica Light"/>
                        <a:cs typeface="Helvetica Light"/>
                      </a:endParaRPr>
                    </a:p>
                  </a:txBody>
                  <a:tcPr anchor="ctr">
                    <a:solidFill>
                      <a:srgbClr val="40A2CB"/>
                    </a:solidFill>
                  </a:tcPr>
                </a:tc>
                <a:tc>
                  <a:txBody>
                    <a:bodyPr/>
                    <a:lstStyle/>
                    <a:p>
                      <a:pPr algn="ctr"/>
                      <a:r>
                        <a:rPr lang="en-US" sz="1200" dirty="0" smtClean="0">
                          <a:latin typeface="Helvetica Light"/>
                          <a:cs typeface="Helvetica Light"/>
                        </a:rPr>
                        <a:t>YEAR</a:t>
                      </a:r>
                      <a:endParaRPr lang="en-US" sz="1200" dirty="0">
                        <a:latin typeface="Helvetica Light"/>
                        <a:cs typeface="Helvetica Light"/>
                      </a:endParaRPr>
                    </a:p>
                  </a:txBody>
                  <a:tcPr anchor="ctr">
                    <a:solidFill>
                      <a:srgbClr val="40A2CB"/>
                    </a:solidFill>
                  </a:tcPr>
                </a:tc>
              </a:tr>
              <a:tr h="502897">
                <a:tc>
                  <a:txBody>
                    <a:bodyPr/>
                    <a:lstStyle/>
                    <a:p>
                      <a:pPr algn="ctr"/>
                      <a:r>
                        <a:rPr lang="en-US" sz="1200" dirty="0" smtClean="0">
                          <a:latin typeface="Helvetica Light"/>
                          <a:cs typeface="Helvetica Light"/>
                        </a:rPr>
                        <a:t>Projected Headcount</a:t>
                      </a: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rgbClr val="40A2CB"/>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rgbClr val="40A2CB"/>
                    </a:solidFill>
                  </a:tcPr>
                </a:tc>
              </a:tr>
              <a:tr h="608770">
                <a:tc>
                  <a:txBody>
                    <a:bodyPr/>
                    <a:lstStyle/>
                    <a:p>
                      <a:pPr algn="ctr"/>
                      <a:r>
                        <a:rPr lang="en-US" sz="1200" dirty="0" smtClean="0">
                          <a:latin typeface="Helvetica Light"/>
                          <a:cs typeface="Helvetica Light"/>
                        </a:rPr>
                        <a:t>Projected Customers</a:t>
                      </a: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a:latin typeface="Helvetica Light"/>
                        <a:cs typeface="Helvetica Light"/>
                      </a:endParaRPr>
                    </a:p>
                  </a:txBody>
                  <a:tcPr anchor="ctr">
                    <a:solidFill>
                      <a:schemeClr val="accent1">
                        <a:lumMod val="20000"/>
                        <a:lumOff val="80000"/>
                      </a:schemeClr>
                    </a:solidFill>
                  </a:tcPr>
                </a:tc>
                <a:tc>
                  <a:txBody>
                    <a:bodyPr/>
                    <a:lstStyle/>
                    <a:p>
                      <a:pPr algn="ctr"/>
                      <a:endParaRPr lang="en-US" sz="120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rgbClr val="40A2CB"/>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rgbClr val="40A2CB"/>
                    </a:solidFill>
                  </a:tcPr>
                </a:tc>
              </a:tr>
              <a:tr h="458345">
                <a:tc>
                  <a:txBody>
                    <a:bodyPr/>
                    <a:lstStyle/>
                    <a:p>
                      <a:pPr algn="ctr"/>
                      <a:r>
                        <a:rPr lang="en-US" sz="1200" dirty="0" smtClean="0">
                          <a:latin typeface="Helvetica Light"/>
                          <a:cs typeface="Helvetica Light"/>
                        </a:rPr>
                        <a:t>Revenue</a:t>
                      </a: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rgbClr val="40A2CB"/>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rgbClr val="40A2CB"/>
                    </a:solidFill>
                  </a:tcPr>
                </a:tc>
              </a:tr>
              <a:tr h="458345">
                <a:tc>
                  <a:txBody>
                    <a:bodyPr/>
                    <a:lstStyle/>
                    <a:p>
                      <a:pPr algn="ctr"/>
                      <a:r>
                        <a:rPr lang="en-US" sz="1200" dirty="0" smtClean="0">
                          <a:latin typeface="Helvetica Light"/>
                          <a:cs typeface="Helvetica Light"/>
                        </a:rPr>
                        <a:t>Salaries + Overhead</a:t>
                      </a: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rgbClr val="40A2CB"/>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rgbClr val="40A2CB"/>
                    </a:solidFill>
                  </a:tcPr>
                </a:tc>
              </a:tr>
              <a:tr h="458345">
                <a:tc>
                  <a:txBody>
                    <a:bodyPr/>
                    <a:lstStyle/>
                    <a:p>
                      <a:pPr algn="ctr"/>
                      <a:r>
                        <a:rPr lang="en-US" sz="1200" dirty="0" smtClean="0">
                          <a:latin typeface="Helvetica Light"/>
                          <a:cs typeface="Helvetica Light"/>
                        </a:rPr>
                        <a:t>Other </a:t>
                      </a:r>
                      <a:r>
                        <a:rPr lang="en-US" sz="800" dirty="0" smtClean="0">
                          <a:latin typeface="Helvetica Light"/>
                          <a:cs typeface="Helvetica Light"/>
                        </a:rPr>
                        <a:t>(Professional</a:t>
                      </a:r>
                      <a:r>
                        <a:rPr lang="en-US" sz="800" baseline="0" dirty="0" smtClean="0">
                          <a:latin typeface="Helvetica Light"/>
                          <a:cs typeface="Helvetica Light"/>
                        </a:rPr>
                        <a:t> Fees, Rent, Utilities, Travel, etc.)</a:t>
                      </a:r>
                      <a:endParaRPr lang="en-US" sz="8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rgbClr val="40A2CB"/>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solidFill>
                      <a:srgbClr val="40A2CB"/>
                    </a:solidFill>
                  </a:tcPr>
                </a:tc>
              </a:tr>
              <a:tr h="458345">
                <a:tc>
                  <a:txBody>
                    <a:bodyPr/>
                    <a:lstStyle/>
                    <a:p>
                      <a:pPr algn="ctr"/>
                      <a:r>
                        <a:rPr lang="en-US" sz="1200" dirty="0" smtClean="0">
                          <a:latin typeface="Helvetica Light"/>
                          <a:cs typeface="Helvetica Light"/>
                        </a:rPr>
                        <a:t>Cash Burn</a:t>
                      </a:r>
                      <a:endParaRPr lang="en-US" sz="1200" dirty="0">
                        <a:latin typeface="Helvetica Light"/>
                        <a:cs typeface="Helvetica Light"/>
                      </a:endParaRPr>
                    </a:p>
                  </a:txBody>
                  <a:tcPr anchor="ctr">
                    <a:lnB w="12700" cap="flat" cmpd="sng" algn="ctr">
                      <a:solidFill>
                        <a:srgbClr val="953735"/>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lnB w="12700" cap="flat" cmpd="sng" algn="ctr">
                      <a:solidFill>
                        <a:srgbClr val="953735"/>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lnB w="12700" cap="flat" cmpd="sng" algn="ctr">
                      <a:solidFill>
                        <a:srgbClr val="953735"/>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lnB w="12700" cap="flat" cmpd="sng" algn="ctr">
                      <a:solidFill>
                        <a:srgbClr val="953735"/>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lnB w="12700" cap="flat" cmpd="sng" algn="ctr">
                      <a:solidFill>
                        <a:srgbClr val="953735"/>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lnB w="12700" cap="flat" cmpd="sng" algn="ctr">
                      <a:solidFill>
                        <a:srgbClr val="953735"/>
                      </a:solidFill>
                      <a:prstDash val="solid"/>
                      <a:round/>
                      <a:headEnd type="none" w="med" len="med"/>
                      <a:tailEnd type="none" w="med" len="med"/>
                    </a:lnB>
                    <a:solidFill>
                      <a:srgbClr val="40A2CB"/>
                    </a:solidFill>
                  </a:tcPr>
                </a:tc>
                <a:tc>
                  <a:txBody>
                    <a:bodyPr/>
                    <a:lstStyle/>
                    <a:p>
                      <a:pPr algn="ctr"/>
                      <a:endParaRPr lang="en-US" sz="1200" dirty="0">
                        <a:latin typeface="Helvetica Light"/>
                        <a:cs typeface="Helvetica Light"/>
                      </a:endParaRPr>
                    </a:p>
                  </a:txBody>
                  <a:tcPr anchor="ctr">
                    <a:lnB w="12700" cap="flat" cmpd="sng" algn="ctr">
                      <a:solidFill>
                        <a:srgbClr val="953735"/>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lnB w="12700" cap="flat" cmpd="sng" algn="ctr">
                      <a:solidFill>
                        <a:srgbClr val="953735"/>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lnB w="12700" cap="flat" cmpd="sng" algn="ctr">
                      <a:solidFill>
                        <a:srgbClr val="953735"/>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lnB w="12700" cap="flat" cmpd="sng" algn="ctr">
                      <a:solidFill>
                        <a:srgbClr val="953735"/>
                      </a:solidFill>
                      <a:prstDash val="solid"/>
                      <a:round/>
                      <a:headEnd type="none" w="med" len="med"/>
                      <a:tailEnd type="none" w="med" len="med"/>
                    </a:lnB>
                    <a:solidFill>
                      <a:schemeClr val="accent1">
                        <a:lumMod val="20000"/>
                        <a:lumOff val="80000"/>
                      </a:schemeClr>
                    </a:solidFill>
                  </a:tcPr>
                </a:tc>
                <a:tc>
                  <a:txBody>
                    <a:bodyPr/>
                    <a:lstStyle/>
                    <a:p>
                      <a:pPr algn="ctr"/>
                      <a:endParaRPr lang="en-US" sz="1200" dirty="0">
                        <a:latin typeface="Helvetica Light"/>
                        <a:cs typeface="Helvetica Light"/>
                      </a:endParaRPr>
                    </a:p>
                  </a:txBody>
                  <a:tcPr anchor="ctr">
                    <a:lnB w="12700" cap="flat" cmpd="sng" algn="ctr">
                      <a:solidFill>
                        <a:srgbClr val="953735"/>
                      </a:solidFill>
                      <a:prstDash val="solid"/>
                      <a:round/>
                      <a:headEnd type="none" w="med" len="med"/>
                      <a:tailEnd type="none" w="med" len="med"/>
                    </a:lnB>
                    <a:solidFill>
                      <a:srgbClr val="40A2CB"/>
                    </a:solidFill>
                  </a:tcPr>
                </a:tc>
              </a:tr>
              <a:tr h="458345">
                <a:tc>
                  <a:txBody>
                    <a:bodyPr/>
                    <a:lstStyle/>
                    <a:p>
                      <a:pPr algn="ctr"/>
                      <a:r>
                        <a:rPr lang="en-US" sz="1200" dirty="0" smtClean="0">
                          <a:solidFill>
                            <a:schemeClr val="bg1"/>
                          </a:solidFill>
                          <a:latin typeface="Helvetica Light"/>
                          <a:cs typeface="Helvetica Light"/>
                        </a:rPr>
                        <a:t>Total Cash Burn</a:t>
                      </a:r>
                      <a:endParaRPr lang="en-US" sz="1200" dirty="0">
                        <a:solidFill>
                          <a:schemeClr val="bg1"/>
                        </a:solidFill>
                        <a:latin typeface="Helvetica Light"/>
                        <a:cs typeface="Helvetica Light"/>
                      </a:endParaRPr>
                    </a:p>
                  </a:txBody>
                  <a:tcPr anchor="ctr">
                    <a:lnT w="12700" cap="flat" cmpd="sng" algn="ctr">
                      <a:solidFill>
                        <a:srgbClr val="953735"/>
                      </a:solidFill>
                      <a:prstDash val="solid"/>
                      <a:round/>
                      <a:headEnd type="none" w="med" len="med"/>
                      <a:tailEnd type="none" w="med" len="med"/>
                    </a:lnT>
                    <a:solidFill>
                      <a:srgbClr val="40A2CB"/>
                    </a:solidFill>
                  </a:tcPr>
                </a:tc>
                <a:tc>
                  <a:txBody>
                    <a:bodyPr/>
                    <a:lstStyle/>
                    <a:p>
                      <a:pPr algn="ctr"/>
                      <a:endParaRPr lang="en-US" sz="1200" dirty="0">
                        <a:latin typeface="Helvetica Light"/>
                        <a:cs typeface="Helvetica Light"/>
                      </a:endParaRPr>
                    </a:p>
                  </a:txBody>
                  <a:tcPr anchor="ctr">
                    <a:lnT w="12700" cap="flat" cmpd="sng" algn="ctr">
                      <a:solidFill>
                        <a:srgbClr val="953735"/>
                      </a:solidFill>
                      <a:prstDash val="solid"/>
                      <a:round/>
                      <a:headEnd type="none" w="med" len="med"/>
                      <a:tailEnd type="none" w="med" len="med"/>
                    </a:lnT>
                    <a:solidFill>
                      <a:srgbClr val="40A2CB"/>
                    </a:solidFill>
                  </a:tcPr>
                </a:tc>
                <a:tc>
                  <a:txBody>
                    <a:bodyPr/>
                    <a:lstStyle/>
                    <a:p>
                      <a:pPr algn="ctr"/>
                      <a:endParaRPr lang="en-US" sz="1200" dirty="0">
                        <a:latin typeface="Helvetica Light"/>
                        <a:cs typeface="Helvetica Light"/>
                      </a:endParaRPr>
                    </a:p>
                  </a:txBody>
                  <a:tcPr anchor="ctr">
                    <a:lnT w="12700" cap="flat" cmpd="sng" algn="ctr">
                      <a:solidFill>
                        <a:srgbClr val="953735"/>
                      </a:solidFill>
                      <a:prstDash val="solid"/>
                      <a:round/>
                      <a:headEnd type="none" w="med" len="med"/>
                      <a:tailEnd type="none" w="med" len="med"/>
                    </a:lnT>
                    <a:solidFill>
                      <a:srgbClr val="40A2CB"/>
                    </a:solidFill>
                  </a:tcPr>
                </a:tc>
                <a:tc>
                  <a:txBody>
                    <a:bodyPr/>
                    <a:lstStyle/>
                    <a:p>
                      <a:pPr algn="ctr"/>
                      <a:endParaRPr lang="en-US" sz="1200" dirty="0">
                        <a:latin typeface="Helvetica Light"/>
                        <a:cs typeface="Helvetica Light"/>
                      </a:endParaRPr>
                    </a:p>
                  </a:txBody>
                  <a:tcPr anchor="ctr">
                    <a:lnT w="12700" cap="flat" cmpd="sng" algn="ctr">
                      <a:solidFill>
                        <a:srgbClr val="953735"/>
                      </a:solidFill>
                      <a:prstDash val="solid"/>
                      <a:round/>
                      <a:headEnd type="none" w="med" len="med"/>
                      <a:tailEnd type="none" w="med" len="med"/>
                    </a:lnT>
                    <a:solidFill>
                      <a:srgbClr val="40A2CB"/>
                    </a:solidFill>
                  </a:tcPr>
                </a:tc>
                <a:tc>
                  <a:txBody>
                    <a:bodyPr/>
                    <a:lstStyle/>
                    <a:p>
                      <a:pPr algn="ctr"/>
                      <a:endParaRPr lang="en-US" sz="1200" dirty="0">
                        <a:latin typeface="Helvetica Light"/>
                        <a:cs typeface="Helvetica Light"/>
                      </a:endParaRPr>
                    </a:p>
                  </a:txBody>
                  <a:tcPr anchor="ctr">
                    <a:lnT w="12700" cap="flat" cmpd="sng" algn="ctr">
                      <a:solidFill>
                        <a:srgbClr val="953735"/>
                      </a:solidFill>
                      <a:prstDash val="solid"/>
                      <a:round/>
                      <a:headEnd type="none" w="med" len="med"/>
                      <a:tailEnd type="none" w="med" len="med"/>
                    </a:lnT>
                    <a:solidFill>
                      <a:srgbClr val="40A2CB"/>
                    </a:solidFill>
                  </a:tcPr>
                </a:tc>
                <a:tc>
                  <a:txBody>
                    <a:bodyPr/>
                    <a:lstStyle/>
                    <a:p>
                      <a:pPr algn="ctr"/>
                      <a:endParaRPr lang="en-US" sz="1200" dirty="0">
                        <a:latin typeface="Helvetica Light"/>
                        <a:cs typeface="Helvetica Light"/>
                      </a:endParaRPr>
                    </a:p>
                  </a:txBody>
                  <a:tcPr anchor="ctr">
                    <a:lnT w="12700" cap="flat" cmpd="sng" algn="ctr">
                      <a:solidFill>
                        <a:srgbClr val="953735"/>
                      </a:solidFill>
                      <a:prstDash val="solid"/>
                      <a:round/>
                      <a:headEnd type="none" w="med" len="med"/>
                      <a:tailEnd type="none" w="med" len="med"/>
                    </a:lnT>
                    <a:solidFill>
                      <a:srgbClr val="40A2CB"/>
                    </a:solidFill>
                  </a:tcPr>
                </a:tc>
                <a:tc>
                  <a:txBody>
                    <a:bodyPr/>
                    <a:lstStyle/>
                    <a:p>
                      <a:pPr algn="ctr"/>
                      <a:endParaRPr lang="en-US" sz="1200" dirty="0">
                        <a:latin typeface="Helvetica Light"/>
                        <a:cs typeface="Helvetica Light"/>
                      </a:endParaRPr>
                    </a:p>
                  </a:txBody>
                  <a:tcPr anchor="ctr">
                    <a:lnT w="12700" cap="flat" cmpd="sng" algn="ctr">
                      <a:solidFill>
                        <a:srgbClr val="953735"/>
                      </a:solidFill>
                      <a:prstDash val="solid"/>
                      <a:round/>
                      <a:headEnd type="none" w="med" len="med"/>
                      <a:tailEnd type="none" w="med" len="med"/>
                    </a:lnT>
                    <a:solidFill>
                      <a:srgbClr val="40A2CB"/>
                    </a:solidFill>
                  </a:tcPr>
                </a:tc>
                <a:tc>
                  <a:txBody>
                    <a:bodyPr/>
                    <a:lstStyle/>
                    <a:p>
                      <a:pPr algn="ctr"/>
                      <a:endParaRPr lang="en-US" sz="1200" dirty="0">
                        <a:latin typeface="Helvetica Light"/>
                        <a:cs typeface="Helvetica Light"/>
                      </a:endParaRPr>
                    </a:p>
                  </a:txBody>
                  <a:tcPr anchor="ctr">
                    <a:lnT w="12700" cap="flat" cmpd="sng" algn="ctr">
                      <a:solidFill>
                        <a:srgbClr val="953735"/>
                      </a:solidFill>
                      <a:prstDash val="solid"/>
                      <a:round/>
                      <a:headEnd type="none" w="med" len="med"/>
                      <a:tailEnd type="none" w="med" len="med"/>
                    </a:lnT>
                    <a:solidFill>
                      <a:srgbClr val="40A2CB"/>
                    </a:solidFill>
                  </a:tcPr>
                </a:tc>
                <a:tc>
                  <a:txBody>
                    <a:bodyPr/>
                    <a:lstStyle/>
                    <a:p>
                      <a:pPr algn="ctr"/>
                      <a:endParaRPr lang="en-US" sz="1200" dirty="0">
                        <a:latin typeface="Helvetica Light"/>
                        <a:cs typeface="Helvetica Light"/>
                      </a:endParaRPr>
                    </a:p>
                  </a:txBody>
                  <a:tcPr anchor="ctr">
                    <a:lnT w="12700" cap="flat" cmpd="sng" algn="ctr">
                      <a:solidFill>
                        <a:srgbClr val="953735"/>
                      </a:solidFill>
                      <a:prstDash val="solid"/>
                      <a:round/>
                      <a:headEnd type="none" w="med" len="med"/>
                      <a:tailEnd type="none" w="med" len="med"/>
                    </a:lnT>
                    <a:solidFill>
                      <a:srgbClr val="40A2CB"/>
                    </a:solidFill>
                  </a:tcPr>
                </a:tc>
                <a:tc>
                  <a:txBody>
                    <a:bodyPr/>
                    <a:lstStyle/>
                    <a:p>
                      <a:pPr algn="ctr"/>
                      <a:endParaRPr lang="en-US" sz="1200" dirty="0">
                        <a:latin typeface="Helvetica Light"/>
                        <a:cs typeface="Helvetica Light"/>
                      </a:endParaRPr>
                    </a:p>
                  </a:txBody>
                  <a:tcPr anchor="ctr">
                    <a:lnT w="12700" cap="flat" cmpd="sng" algn="ctr">
                      <a:solidFill>
                        <a:srgbClr val="953735"/>
                      </a:solidFill>
                      <a:prstDash val="solid"/>
                      <a:round/>
                      <a:headEnd type="none" w="med" len="med"/>
                      <a:tailEnd type="none" w="med" len="med"/>
                    </a:lnT>
                    <a:solidFill>
                      <a:srgbClr val="40A2CB"/>
                    </a:solidFill>
                  </a:tcPr>
                </a:tc>
                <a:tc>
                  <a:txBody>
                    <a:bodyPr/>
                    <a:lstStyle/>
                    <a:p>
                      <a:pPr algn="ctr"/>
                      <a:endParaRPr lang="en-US" sz="1200" dirty="0">
                        <a:latin typeface="Helvetica Light"/>
                        <a:cs typeface="Helvetica Light"/>
                      </a:endParaRPr>
                    </a:p>
                  </a:txBody>
                  <a:tcPr anchor="ctr">
                    <a:lnT w="12700" cap="flat" cmpd="sng" algn="ctr">
                      <a:solidFill>
                        <a:srgbClr val="953735"/>
                      </a:solidFill>
                      <a:prstDash val="solid"/>
                      <a:round/>
                      <a:headEnd type="none" w="med" len="med"/>
                      <a:tailEnd type="none" w="med" len="med"/>
                    </a:lnT>
                    <a:solidFill>
                      <a:srgbClr val="40A2CB"/>
                    </a:solidFill>
                  </a:tcPr>
                </a:tc>
              </a:tr>
            </a:tbl>
          </a:graphicData>
        </a:graphic>
      </p:graphicFrame>
      <p:sp>
        <p:nvSpPr>
          <p:cNvPr id="8" name="Text Placeholder 5"/>
          <p:cNvSpPr>
            <a:spLocks noGrp="1"/>
          </p:cNvSpPr>
          <p:nvPr>
            <p:ph type="body" sz="quarter" idx="14"/>
          </p:nvPr>
        </p:nvSpPr>
        <p:spPr>
          <a:xfrm>
            <a:off x="765578" y="1132398"/>
            <a:ext cx="7325098" cy="1372966"/>
          </a:xfrm>
        </p:spPr>
        <p:txBody>
          <a:bodyPr>
            <a:normAutofit fontScale="77500" lnSpcReduction="20000"/>
          </a:bodyPr>
          <a:lstStyle/>
          <a:p>
            <a:pPr marL="342900" indent="-342900">
              <a:buFont typeface="Arial"/>
              <a:buChar char="•"/>
            </a:pPr>
            <a:r>
              <a:rPr lang="en-US" dirty="0" smtClean="0">
                <a:solidFill>
                  <a:schemeClr val="tx1">
                    <a:lumMod val="75000"/>
                    <a:lumOff val="25000"/>
                  </a:schemeClr>
                </a:solidFill>
                <a:latin typeface="Helvetica Light"/>
                <a:cs typeface="Helvetica Light"/>
              </a:rPr>
              <a:t>Build team of</a:t>
            </a:r>
            <a:r>
              <a:rPr lang="en-US" dirty="0" smtClean="0">
                <a:latin typeface="Helvetica Light"/>
                <a:cs typeface="Helvetica Light"/>
              </a:rPr>
              <a:t> </a:t>
            </a:r>
            <a:r>
              <a:rPr lang="en-US" dirty="0" smtClean="0">
                <a:solidFill>
                  <a:srgbClr val="40A2CB"/>
                </a:solidFill>
                <a:latin typeface="Helvetica Light"/>
                <a:cs typeface="Helvetica Light"/>
              </a:rPr>
              <a:t>[X]</a:t>
            </a:r>
          </a:p>
          <a:p>
            <a:pPr marL="342900" indent="-342900">
              <a:buFont typeface="Arial"/>
              <a:buChar char="•"/>
            </a:pPr>
            <a:r>
              <a:rPr lang="en-US" dirty="0" smtClean="0">
                <a:solidFill>
                  <a:srgbClr val="40A2CB"/>
                </a:solidFill>
                <a:latin typeface="Helvetica Light"/>
                <a:cs typeface="Helvetica Light"/>
              </a:rPr>
              <a:t>[Biggest product milestone – e.g. </a:t>
            </a:r>
            <a:r>
              <a:rPr lang="en-US" dirty="0">
                <a:solidFill>
                  <a:srgbClr val="40A2CB"/>
                </a:solidFill>
                <a:latin typeface="Helvetica Light"/>
                <a:cs typeface="Helvetica Light"/>
              </a:rPr>
              <a:t>l</a:t>
            </a:r>
            <a:r>
              <a:rPr lang="en-US" dirty="0" smtClean="0">
                <a:solidFill>
                  <a:srgbClr val="40A2CB"/>
                </a:solidFill>
                <a:latin typeface="Helvetica Light"/>
                <a:cs typeface="Helvetica Light"/>
              </a:rPr>
              <a:t>aunch beta in X months]</a:t>
            </a:r>
          </a:p>
          <a:p>
            <a:pPr marL="342900" indent="-342900">
              <a:buFont typeface="Arial"/>
              <a:buChar char="•"/>
            </a:pPr>
            <a:r>
              <a:rPr lang="en-US" dirty="0" smtClean="0">
                <a:solidFill>
                  <a:schemeClr val="tx1">
                    <a:lumMod val="75000"/>
                    <a:lumOff val="25000"/>
                  </a:schemeClr>
                </a:solidFill>
                <a:latin typeface="Helvetica Light"/>
                <a:cs typeface="Helvetica Light"/>
              </a:rPr>
              <a:t>Product/market fit and </a:t>
            </a:r>
            <a:r>
              <a:rPr lang="en-US" dirty="0" smtClean="0">
                <a:solidFill>
                  <a:srgbClr val="40A2CB"/>
                </a:solidFill>
                <a:latin typeface="Helvetica Light"/>
                <a:cs typeface="Helvetica Light"/>
              </a:rPr>
              <a:t>[X customers/users]</a:t>
            </a:r>
            <a:r>
              <a:rPr lang="en-US" dirty="0" smtClean="0">
                <a:solidFill>
                  <a:schemeClr val="tx1">
                    <a:lumMod val="75000"/>
                    <a:lumOff val="25000"/>
                  </a:schemeClr>
                </a:solidFill>
                <a:latin typeface="Helvetica Light"/>
                <a:cs typeface="Helvetica Light"/>
              </a:rPr>
              <a:t> in </a:t>
            </a:r>
            <a:r>
              <a:rPr lang="en-US" dirty="0" smtClean="0">
                <a:solidFill>
                  <a:srgbClr val="40A2CB"/>
                </a:solidFill>
                <a:latin typeface="Helvetica Light"/>
                <a:cs typeface="Helvetica Light"/>
              </a:rPr>
              <a:t>[X]</a:t>
            </a:r>
            <a:r>
              <a:rPr lang="en-US" dirty="0" smtClean="0">
                <a:solidFill>
                  <a:schemeClr val="tx1">
                    <a:lumMod val="75000"/>
                    <a:lumOff val="25000"/>
                  </a:schemeClr>
                </a:solidFill>
                <a:latin typeface="Helvetica Light"/>
                <a:cs typeface="Helvetica Light"/>
              </a:rPr>
              <a:t> months</a:t>
            </a:r>
            <a:endParaRPr lang="en-US" dirty="0">
              <a:solidFill>
                <a:srgbClr val="40A2CB"/>
              </a:solidFill>
              <a:latin typeface="Helvetica Light"/>
              <a:cs typeface="Helvetica Light"/>
            </a:endParaRPr>
          </a:p>
        </p:txBody>
      </p:sp>
      <p:grpSp>
        <p:nvGrpSpPr>
          <p:cNvPr id="10" name="Group 9"/>
          <p:cNvGrpSpPr/>
          <p:nvPr/>
        </p:nvGrpSpPr>
        <p:grpSpPr>
          <a:xfrm>
            <a:off x="5960903" y="4306387"/>
            <a:ext cx="2726128" cy="2176791"/>
            <a:chOff x="8004456" y="2191232"/>
            <a:chExt cx="2726128" cy="2176791"/>
          </a:xfrm>
        </p:grpSpPr>
        <p:grpSp>
          <p:nvGrpSpPr>
            <p:cNvPr id="11" name="Group 10"/>
            <p:cNvGrpSpPr/>
            <p:nvPr/>
          </p:nvGrpSpPr>
          <p:grpSpPr>
            <a:xfrm>
              <a:off x="8004456" y="2191232"/>
              <a:ext cx="2726128" cy="2176791"/>
              <a:chOff x="8862172" y="2277935"/>
              <a:chExt cx="2478298" cy="1920698"/>
            </a:xfrm>
          </p:grpSpPr>
          <p:sp>
            <p:nvSpPr>
              <p:cNvPr id="13" name="Folded Corner 12"/>
              <p:cNvSpPr/>
              <p:nvPr/>
            </p:nvSpPr>
            <p:spPr>
              <a:xfrm>
                <a:off x="8862172" y="2277935"/>
                <a:ext cx="2478298" cy="1920698"/>
              </a:xfrm>
              <a:prstGeom prst="foldedCorner">
                <a:avLst/>
              </a:prstGeom>
              <a:solidFill>
                <a:srgbClr val="E3DF3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 name="TextBox 13"/>
              <p:cNvSpPr txBox="1"/>
              <p:nvPr/>
            </p:nvSpPr>
            <p:spPr>
              <a:xfrm>
                <a:off x="9639213" y="3502269"/>
                <a:ext cx="1543546" cy="611027"/>
              </a:xfrm>
              <a:prstGeom prst="rect">
                <a:avLst/>
              </a:prstGeom>
              <a:noFill/>
            </p:spPr>
            <p:txBody>
              <a:bodyPr wrap="none" rtlCol="0">
                <a:spAutoFit/>
              </a:bodyPr>
              <a:lstStyle/>
              <a:p>
                <a:r>
                  <a:rPr lang="en-US" sz="1300" b="1" dirty="0" smtClean="0">
                    <a:latin typeface="Times New Roman"/>
                    <a:cs typeface="Times New Roman"/>
                  </a:rPr>
                  <a:t>Rob Go</a:t>
                </a:r>
                <a:endParaRPr lang="en-US" sz="1300" b="1" dirty="0">
                  <a:latin typeface="Times New Roman"/>
                  <a:cs typeface="Times New Roman"/>
                </a:endParaRPr>
              </a:p>
              <a:p>
                <a:r>
                  <a:rPr lang="en-US" sz="1300" dirty="0">
                    <a:latin typeface="Times New Roman"/>
                    <a:cs typeface="Times New Roman"/>
                  </a:rPr>
                  <a:t>Co-Founder &amp; Partner</a:t>
                </a:r>
              </a:p>
              <a:p>
                <a:r>
                  <a:rPr lang="en-US" sz="1300" dirty="0">
                    <a:latin typeface="Times New Roman"/>
                    <a:cs typeface="Times New Roman"/>
                  </a:rPr>
                  <a:t>NextView Ventures</a:t>
                </a:r>
              </a:p>
            </p:txBody>
          </p:sp>
          <p:sp>
            <p:nvSpPr>
              <p:cNvPr id="15" name="Rectangle 14"/>
              <p:cNvSpPr/>
              <p:nvPr/>
            </p:nvSpPr>
            <p:spPr>
              <a:xfrm>
                <a:off x="8903385" y="2328038"/>
                <a:ext cx="2408438" cy="964065"/>
              </a:xfrm>
              <a:prstGeom prst="rect">
                <a:avLst/>
              </a:prstGeom>
            </p:spPr>
            <p:txBody>
              <a:bodyPr wrap="square">
                <a:spAutoFit/>
              </a:bodyPr>
              <a:lstStyle/>
              <a:p>
                <a:pPr algn="dist"/>
                <a:r>
                  <a:rPr lang="en-US" sz="1300" dirty="0" smtClean="0">
                    <a:solidFill>
                      <a:srgbClr val="414141"/>
                    </a:solidFill>
                    <a:latin typeface="Times New Roman"/>
                    <a:cs typeface="Times New Roman"/>
                  </a:rPr>
                  <a:t>Be thoughtful about projecting burn rate, since that’s how VCs think about finances. And definitely don’t try to project anything beyond two years. It’s just not reasonable. </a:t>
                </a:r>
                <a:endParaRPr lang="en-US" sz="1300" dirty="0">
                  <a:solidFill>
                    <a:srgbClr val="414141"/>
                  </a:solidFill>
                  <a:latin typeface="Times New Roman"/>
                  <a:cs typeface="Times New Roman"/>
                </a:endParaRPr>
              </a:p>
            </p:txBody>
          </p:sp>
        </p:grpSp>
        <p:pic>
          <p:nvPicPr>
            <p:cNvPr id="12" name="Picture 11" descr="go_01_cr.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93925" y="3338288"/>
              <a:ext cx="791942" cy="995782"/>
            </a:xfrm>
            <a:prstGeom prst="ellipse">
              <a:avLst/>
            </a:prstGeom>
          </p:spPr>
        </p:pic>
      </p:grpSp>
      <p:sp>
        <p:nvSpPr>
          <p:cNvPr id="16" name="TextBox 15"/>
          <p:cNvSpPr txBox="1"/>
          <p:nvPr/>
        </p:nvSpPr>
        <p:spPr>
          <a:xfrm>
            <a:off x="8754253" y="6483684"/>
            <a:ext cx="441351" cy="369332"/>
          </a:xfrm>
          <a:prstGeom prst="rect">
            <a:avLst/>
          </a:prstGeom>
          <a:noFill/>
        </p:spPr>
        <p:txBody>
          <a:bodyPr wrap="none" rtlCol="0">
            <a:spAutoFit/>
          </a:bodyPr>
          <a:lstStyle/>
          <a:p>
            <a:r>
              <a:rPr lang="en-US" dirty="0" smtClean="0">
                <a:solidFill>
                  <a:schemeClr val="tx1">
                    <a:lumMod val="75000"/>
                    <a:lumOff val="25000"/>
                  </a:schemeClr>
                </a:solidFill>
                <a:latin typeface="Helvetica Light"/>
                <a:cs typeface="Helvetica Light"/>
              </a:rPr>
              <a:t>11</a:t>
            </a:r>
            <a:endParaRPr lang="en-US"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908795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Marketing Deep Dive</a:t>
            </a:r>
            <a:endParaRPr lang="en-US" sz="3600" dirty="0">
              <a:solidFill>
                <a:schemeClr val="tx1">
                  <a:lumMod val="75000"/>
                  <a:lumOff val="25000"/>
                </a:schemeClr>
              </a:solidFill>
            </a:endParaRPr>
          </a:p>
        </p:txBody>
      </p:sp>
      <p:pic>
        <p:nvPicPr>
          <p:cNvPr id="4" name="Picture 3" descr="ex.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sp>
        <p:nvSpPr>
          <p:cNvPr id="13" name="Rounded Rectangle 12"/>
          <p:cNvSpPr/>
          <p:nvPr/>
        </p:nvSpPr>
        <p:spPr>
          <a:xfrm>
            <a:off x="363499" y="1037056"/>
            <a:ext cx="8417002" cy="5488552"/>
          </a:xfrm>
          <a:prstGeom prst="roundRect">
            <a:avLst>
              <a:gd name="adj" fmla="val 8736"/>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7417437" y="4173660"/>
            <a:ext cx="2726128" cy="2176791"/>
            <a:chOff x="8004456" y="2191232"/>
            <a:chExt cx="2726128" cy="2176791"/>
          </a:xfrm>
        </p:grpSpPr>
        <p:grpSp>
          <p:nvGrpSpPr>
            <p:cNvPr id="8" name="Group 7"/>
            <p:cNvGrpSpPr/>
            <p:nvPr/>
          </p:nvGrpSpPr>
          <p:grpSpPr>
            <a:xfrm>
              <a:off x="8004456" y="2191232"/>
              <a:ext cx="2726128" cy="2176791"/>
              <a:chOff x="8862172" y="2277935"/>
              <a:chExt cx="2478298" cy="1920698"/>
            </a:xfrm>
          </p:grpSpPr>
          <p:sp>
            <p:nvSpPr>
              <p:cNvPr id="10" name="Folded Corner 9"/>
              <p:cNvSpPr/>
              <p:nvPr/>
            </p:nvSpPr>
            <p:spPr>
              <a:xfrm>
                <a:off x="8862172" y="2277935"/>
                <a:ext cx="2478298" cy="1920698"/>
              </a:xfrm>
              <a:prstGeom prst="foldedCorner">
                <a:avLst/>
              </a:prstGeom>
              <a:solidFill>
                <a:srgbClr val="E3DF3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TextBox 10"/>
              <p:cNvSpPr txBox="1"/>
              <p:nvPr/>
            </p:nvSpPr>
            <p:spPr>
              <a:xfrm>
                <a:off x="9639213" y="3502269"/>
                <a:ext cx="1543546" cy="611027"/>
              </a:xfrm>
              <a:prstGeom prst="rect">
                <a:avLst/>
              </a:prstGeom>
              <a:noFill/>
            </p:spPr>
            <p:txBody>
              <a:bodyPr wrap="none" rtlCol="0">
                <a:spAutoFit/>
              </a:bodyPr>
              <a:lstStyle/>
              <a:p>
                <a:r>
                  <a:rPr lang="en-US" sz="1300" b="1" dirty="0" smtClean="0">
                    <a:latin typeface="Times New Roman"/>
                    <a:cs typeface="Times New Roman"/>
                  </a:rPr>
                  <a:t>Rob Go</a:t>
                </a:r>
                <a:endParaRPr lang="en-US" sz="1300" b="1" dirty="0">
                  <a:latin typeface="Times New Roman"/>
                  <a:cs typeface="Times New Roman"/>
                </a:endParaRPr>
              </a:p>
              <a:p>
                <a:r>
                  <a:rPr lang="en-US" sz="1300" dirty="0">
                    <a:latin typeface="Times New Roman"/>
                    <a:cs typeface="Times New Roman"/>
                  </a:rPr>
                  <a:t>Co-Founder &amp; Partner</a:t>
                </a:r>
              </a:p>
              <a:p>
                <a:r>
                  <a:rPr lang="en-US" sz="1300" dirty="0">
                    <a:latin typeface="Times New Roman"/>
                    <a:cs typeface="Times New Roman"/>
                  </a:rPr>
                  <a:t>NextView Ventures</a:t>
                </a:r>
              </a:p>
            </p:txBody>
          </p:sp>
          <p:sp>
            <p:nvSpPr>
              <p:cNvPr id="12" name="Rectangle 11"/>
              <p:cNvSpPr/>
              <p:nvPr/>
            </p:nvSpPr>
            <p:spPr>
              <a:xfrm>
                <a:off x="8903385" y="2328038"/>
                <a:ext cx="2408438" cy="964065"/>
              </a:xfrm>
              <a:prstGeom prst="rect">
                <a:avLst/>
              </a:prstGeom>
            </p:spPr>
            <p:txBody>
              <a:bodyPr wrap="square">
                <a:spAutoFit/>
              </a:bodyPr>
              <a:lstStyle/>
              <a:p>
                <a:pPr algn="dist"/>
                <a:r>
                  <a:rPr lang="en-US" sz="1300" dirty="0" smtClean="0">
                    <a:solidFill>
                      <a:srgbClr val="414141"/>
                    </a:solidFill>
                    <a:latin typeface="Times New Roman"/>
                    <a:cs typeface="Times New Roman"/>
                  </a:rPr>
                  <a:t>If this isn’t based on actual data, then propose how you’re thinking about it. We live in a demand-constrained world. The question to answer is how you’ll address that issue.</a:t>
                </a:r>
                <a:endParaRPr lang="en-US" sz="1300" dirty="0">
                  <a:solidFill>
                    <a:srgbClr val="414141"/>
                  </a:solidFill>
                  <a:latin typeface="Times New Roman"/>
                  <a:cs typeface="Times New Roman"/>
                </a:endParaRPr>
              </a:p>
            </p:txBody>
          </p:sp>
        </p:grpSp>
        <p:pic>
          <p:nvPicPr>
            <p:cNvPr id="9" name="Picture 8" descr="go_01_cr.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93925" y="3338288"/>
              <a:ext cx="791942" cy="995782"/>
            </a:xfrm>
            <a:prstGeom prst="ellipse">
              <a:avLst/>
            </a:prstGeom>
          </p:spPr>
        </p:pic>
      </p:grpSp>
      <p:sp>
        <p:nvSpPr>
          <p:cNvPr id="15" name="Text Placeholder 2"/>
          <p:cNvSpPr>
            <a:spLocks noGrp="1"/>
          </p:cNvSpPr>
          <p:nvPr>
            <p:ph type="body" sz="quarter" idx="14"/>
          </p:nvPr>
        </p:nvSpPr>
        <p:spPr>
          <a:xfrm>
            <a:off x="675077" y="2504498"/>
            <a:ext cx="7937832" cy="3764917"/>
          </a:xfrm>
        </p:spPr>
        <p:txBody>
          <a:bodyPr>
            <a:normAutofit/>
          </a:bodyPr>
          <a:lstStyle/>
          <a:p>
            <a:pPr marL="0" indent="0">
              <a:buNone/>
            </a:pPr>
            <a:r>
              <a:rPr lang="en-US" sz="1800" dirty="0" smtClean="0">
                <a:solidFill>
                  <a:schemeClr val="tx1">
                    <a:lumMod val="75000"/>
                    <a:lumOff val="25000"/>
                  </a:schemeClr>
                </a:solidFill>
                <a:latin typeface="Helvetica Light"/>
                <a:cs typeface="Helvetica Light"/>
              </a:rPr>
              <a:t>In ONE slide, convey how you’ll drive growth through one of the following :</a:t>
            </a:r>
          </a:p>
          <a:p>
            <a:pPr>
              <a:buAutoNum type="arabicPeriod"/>
            </a:pPr>
            <a:r>
              <a:rPr lang="en-US" sz="1800" dirty="0" smtClean="0">
                <a:solidFill>
                  <a:schemeClr val="tx1">
                    <a:lumMod val="75000"/>
                    <a:lumOff val="25000"/>
                  </a:schemeClr>
                </a:solidFill>
                <a:latin typeface="Helvetica Light"/>
                <a:cs typeface="Helvetica Light"/>
              </a:rPr>
              <a:t>Your actual marketing funnel and results to date</a:t>
            </a:r>
          </a:p>
          <a:p>
            <a:pPr>
              <a:buFont typeface="Wingdings" charset="2"/>
              <a:buAutoNum type="arabicPeriod"/>
            </a:pPr>
            <a:r>
              <a:rPr lang="en-US" sz="1800" dirty="0">
                <a:solidFill>
                  <a:schemeClr val="tx1">
                    <a:lumMod val="75000"/>
                    <a:lumOff val="25000"/>
                  </a:schemeClr>
                </a:solidFill>
                <a:latin typeface="Helvetica Light"/>
                <a:cs typeface="Helvetica Light"/>
              </a:rPr>
              <a:t>Your product’s built-in growth drivers (referrals, network effects, etc.)</a:t>
            </a:r>
          </a:p>
          <a:p>
            <a:pPr>
              <a:buAutoNum type="arabicPeriod"/>
            </a:pPr>
            <a:r>
              <a:rPr lang="en-US" sz="1800" dirty="0" smtClean="0">
                <a:solidFill>
                  <a:schemeClr val="tx1">
                    <a:lumMod val="75000"/>
                    <a:lumOff val="25000"/>
                  </a:schemeClr>
                </a:solidFill>
                <a:latin typeface="Helvetica Light"/>
                <a:cs typeface="Helvetica Light"/>
              </a:rPr>
              <a:t>Proposed tactics you plan to deploy over time </a:t>
            </a:r>
          </a:p>
        </p:txBody>
      </p:sp>
      <p:sp>
        <p:nvSpPr>
          <p:cNvPr id="16" name="Rectangle 15"/>
          <p:cNvSpPr/>
          <p:nvPr/>
        </p:nvSpPr>
        <p:spPr>
          <a:xfrm>
            <a:off x="2159001" y="4850807"/>
            <a:ext cx="4825999" cy="77354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Helvetica Light"/>
                <a:cs typeface="Helvetica Light"/>
              </a:rPr>
              <a:t>The Next 3 Slides Show Examples</a:t>
            </a:r>
            <a:endParaRPr lang="en-US" sz="2400" dirty="0">
              <a:latin typeface="Helvetica Light"/>
              <a:cs typeface="Helvetica Light"/>
            </a:endParaRPr>
          </a:p>
        </p:txBody>
      </p:sp>
      <p:sp>
        <p:nvSpPr>
          <p:cNvPr id="17" name="TextBox 16"/>
          <p:cNvSpPr txBox="1"/>
          <p:nvPr/>
        </p:nvSpPr>
        <p:spPr>
          <a:xfrm>
            <a:off x="8754253" y="6483684"/>
            <a:ext cx="441351" cy="369332"/>
          </a:xfrm>
          <a:prstGeom prst="rect">
            <a:avLst/>
          </a:prstGeom>
          <a:noFill/>
        </p:spPr>
        <p:txBody>
          <a:bodyPr wrap="none" rtlCol="0">
            <a:spAutoFit/>
          </a:bodyPr>
          <a:lstStyle/>
          <a:p>
            <a:r>
              <a:rPr lang="en-US" dirty="0" smtClean="0">
                <a:solidFill>
                  <a:schemeClr val="tx1">
                    <a:lumMod val="75000"/>
                    <a:lumOff val="25000"/>
                  </a:schemeClr>
                </a:solidFill>
                <a:latin typeface="Helvetica Light"/>
                <a:cs typeface="Helvetica Light"/>
              </a:rPr>
              <a:t>12</a:t>
            </a:r>
            <a:endParaRPr lang="en-US" dirty="0">
              <a:solidFill>
                <a:schemeClr val="tx1">
                  <a:lumMod val="75000"/>
                  <a:lumOff val="25000"/>
                </a:schemeClr>
              </a:solidFill>
              <a:latin typeface="Helvetica Light"/>
              <a:cs typeface="Helvetica Light"/>
            </a:endParaRPr>
          </a:p>
        </p:txBody>
      </p:sp>
      <p:sp>
        <p:nvSpPr>
          <p:cNvPr id="18" name="Rectangle 17"/>
          <p:cNvSpPr/>
          <p:nvPr/>
        </p:nvSpPr>
        <p:spPr>
          <a:xfrm>
            <a:off x="2159001" y="1343846"/>
            <a:ext cx="4825999" cy="773545"/>
          </a:xfrm>
          <a:prstGeom prst="rect">
            <a:avLst/>
          </a:prstGeom>
          <a:solidFill>
            <a:srgbClr val="3A93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Helvetica Light"/>
                <a:cs typeface="Helvetica Light"/>
              </a:rPr>
              <a:t>What to Know to Create Yours</a:t>
            </a:r>
            <a:endParaRPr lang="en-US" sz="2400" dirty="0">
              <a:latin typeface="Helvetica Light"/>
              <a:cs typeface="Helvetica Light"/>
            </a:endParaRPr>
          </a:p>
        </p:txBody>
      </p:sp>
    </p:spTree>
    <p:extLst>
      <p:ext uri="{BB962C8B-B14F-4D97-AF65-F5344CB8AC3E}">
        <p14:creationId xmlns:p14="http://schemas.microsoft.com/office/powerpoint/2010/main" val="1043362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Product Screens</a:t>
            </a:r>
            <a:endParaRPr lang="en-US" sz="3600" dirty="0">
              <a:solidFill>
                <a:schemeClr val="tx1">
                  <a:lumMod val="75000"/>
                  <a:lumOff val="25000"/>
                </a:schemeClr>
              </a:solidFill>
            </a:endParaRPr>
          </a:p>
        </p:txBody>
      </p:sp>
      <p:pic>
        <p:nvPicPr>
          <p:cNvPr id="4" name="Picture 3" descr="ex.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sp>
        <p:nvSpPr>
          <p:cNvPr id="8" name="Rectangle 7"/>
          <p:cNvSpPr/>
          <p:nvPr/>
        </p:nvSpPr>
        <p:spPr>
          <a:xfrm>
            <a:off x="410370" y="1435761"/>
            <a:ext cx="2300763" cy="342075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solidFill>
                  <a:schemeClr val="tx1">
                    <a:lumMod val="75000"/>
                    <a:lumOff val="25000"/>
                  </a:schemeClr>
                </a:solidFill>
                <a:latin typeface="Helvetica Light"/>
                <a:cs typeface="Helvetica Light"/>
              </a:rPr>
              <a:t>1</a:t>
            </a:r>
            <a:endParaRPr lang="en-US" sz="4800" dirty="0">
              <a:solidFill>
                <a:schemeClr val="tx1">
                  <a:lumMod val="75000"/>
                  <a:lumOff val="25000"/>
                </a:schemeClr>
              </a:solidFill>
              <a:latin typeface="Helvetica Light"/>
              <a:cs typeface="Helvetica Light"/>
            </a:endParaRPr>
          </a:p>
        </p:txBody>
      </p:sp>
      <p:sp>
        <p:nvSpPr>
          <p:cNvPr id="9" name="Rectangle 8"/>
          <p:cNvSpPr/>
          <p:nvPr/>
        </p:nvSpPr>
        <p:spPr>
          <a:xfrm>
            <a:off x="2420145" y="2715286"/>
            <a:ext cx="2300763" cy="342075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solidFill>
                  <a:schemeClr val="tx1">
                    <a:lumMod val="75000"/>
                    <a:lumOff val="25000"/>
                  </a:schemeClr>
                </a:solidFill>
                <a:latin typeface="Helvetica Light"/>
                <a:cs typeface="Helvetica Light"/>
              </a:rPr>
              <a:t>2</a:t>
            </a:r>
            <a:endParaRPr lang="en-US" sz="4800" dirty="0">
              <a:solidFill>
                <a:schemeClr val="tx1">
                  <a:lumMod val="75000"/>
                  <a:lumOff val="25000"/>
                </a:schemeClr>
              </a:solidFill>
              <a:latin typeface="Helvetica Light"/>
              <a:cs typeface="Helvetica Light"/>
            </a:endParaRPr>
          </a:p>
        </p:txBody>
      </p:sp>
      <p:sp>
        <p:nvSpPr>
          <p:cNvPr id="10" name="Rectangle 9"/>
          <p:cNvSpPr/>
          <p:nvPr/>
        </p:nvSpPr>
        <p:spPr>
          <a:xfrm>
            <a:off x="4429920" y="1435761"/>
            <a:ext cx="2300763" cy="342075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solidFill>
                  <a:schemeClr val="tx1">
                    <a:lumMod val="75000"/>
                    <a:lumOff val="25000"/>
                  </a:schemeClr>
                </a:solidFill>
                <a:latin typeface="Helvetica Light"/>
                <a:cs typeface="Helvetica Light"/>
              </a:rPr>
              <a:t>3</a:t>
            </a:r>
            <a:endParaRPr lang="en-US" sz="4800" dirty="0">
              <a:solidFill>
                <a:schemeClr val="tx1">
                  <a:lumMod val="75000"/>
                  <a:lumOff val="25000"/>
                </a:schemeClr>
              </a:solidFill>
              <a:latin typeface="Helvetica Light"/>
              <a:cs typeface="Helvetica Light"/>
            </a:endParaRPr>
          </a:p>
        </p:txBody>
      </p:sp>
      <p:sp>
        <p:nvSpPr>
          <p:cNvPr id="11" name="Rectangle 10"/>
          <p:cNvSpPr/>
          <p:nvPr/>
        </p:nvSpPr>
        <p:spPr>
          <a:xfrm>
            <a:off x="6439695" y="2715286"/>
            <a:ext cx="2300763" cy="342075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solidFill>
                  <a:schemeClr val="tx1">
                    <a:lumMod val="75000"/>
                    <a:lumOff val="25000"/>
                  </a:schemeClr>
                </a:solidFill>
                <a:latin typeface="Helvetica Light"/>
                <a:cs typeface="Helvetica Light"/>
              </a:rPr>
              <a:t>4</a:t>
            </a:r>
            <a:endParaRPr lang="en-US" sz="4800" dirty="0">
              <a:solidFill>
                <a:schemeClr val="tx1">
                  <a:lumMod val="75000"/>
                  <a:lumOff val="25000"/>
                </a:schemeClr>
              </a:solidFill>
              <a:latin typeface="Helvetica Light"/>
              <a:cs typeface="Helvetica Light"/>
            </a:endParaRPr>
          </a:p>
        </p:txBody>
      </p:sp>
      <p:sp>
        <p:nvSpPr>
          <p:cNvPr id="12" name="TextBox 11"/>
          <p:cNvSpPr txBox="1"/>
          <p:nvPr/>
        </p:nvSpPr>
        <p:spPr>
          <a:xfrm>
            <a:off x="8754253" y="6483684"/>
            <a:ext cx="441351" cy="369332"/>
          </a:xfrm>
          <a:prstGeom prst="rect">
            <a:avLst/>
          </a:prstGeom>
          <a:noFill/>
        </p:spPr>
        <p:txBody>
          <a:bodyPr wrap="none" rtlCol="0">
            <a:spAutoFit/>
          </a:bodyPr>
          <a:lstStyle/>
          <a:p>
            <a:r>
              <a:rPr lang="en-US" dirty="0" smtClean="0">
                <a:solidFill>
                  <a:schemeClr val="tx1">
                    <a:lumMod val="75000"/>
                    <a:lumOff val="25000"/>
                  </a:schemeClr>
                </a:solidFill>
                <a:latin typeface="Helvetica Light"/>
                <a:cs typeface="Helvetica Light"/>
              </a:rPr>
              <a:t>15</a:t>
            </a:r>
            <a:endParaRPr lang="en-US"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932227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Product Roadmap</a:t>
            </a:r>
            <a:endParaRPr lang="en-US" sz="3600" dirty="0">
              <a:solidFill>
                <a:schemeClr val="tx1">
                  <a:lumMod val="75000"/>
                  <a:lumOff val="25000"/>
                </a:schemeClr>
              </a:solidFill>
            </a:endParaRPr>
          </a:p>
        </p:txBody>
      </p:sp>
      <p:pic>
        <p:nvPicPr>
          <p:cNvPr id="4" name="Picture 3" descr="ex.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cxnSp>
        <p:nvCxnSpPr>
          <p:cNvPr id="8" name="Straight Arrow Connector 7"/>
          <p:cNvCxnSpPr/>
          <p:nvPr/>
        </p:nvCxnSpPr>
        <p:spPr>
          <a:xfrm>
            <a:off x="508000" y="5642838"/>
            <a:ext cx="8128000" cy="0"/>
          </a:xfrm>
          <a:prstGeom prst="straightConnector1">
            <a:avLst/>
          </a:prstGeom>
          <a:ln w="38100" cmpd="sng">
            <a:solidFill>
              <a:srgbClr val="3A93B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08000" y="1440295"/>
            <a:ext cx="8128000" cy="0"/>
          </a:xfrm>
          <a:prstGeom prst="line">
            <a:avLst/>
          </a:prstGeom>
          <a:ln w="3175" cmpd="sng">
            <a:solidFill>
              <a:srgbClr val="3A93B7"/>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08000" y="2818053"/>
            <a:ext cx="8128000" cy="0"/>
          </a:xfrm>
          <a:prstGeom prst="line">
            <a:avLst/>
          </a:prstGeom>
          <a:ln w="3175" cmpd="sng">
            <a:solidFill>
              <a:srgbClr val="3A93B7"/>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08000" y="4195811"/>
            <a:ext cx="8128000" cy="0"/>
          </a:xfrm>
          <a:prstGeom prst="line">
            <a:avLst/>
          </a:prstGeom>
          <a:ln w="3175" cmpd="sng">
            <a:solidFill>
              <a:srgbClr val="3A93B7"/>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6200000">
            <a:off x="-365545" y="1959897"/>
            <a:ext cx="1377760" cy="338554"/>
          </a:xfrm>
          <a:prstGeom prst="rect">
            <a:avLst/>
          </a:prstGeom>
          <a:noFill/>
        </p:spPr>
        <p:txBody>
          <a:bodyPr wrap="square" rtlCol="0">
            <a:spAutoFit/>
          </a:bodyPr>
          <a:lstStyle/>
          <a:p>
            <a:pPr algn="ctr"/>
            <a:r>
              <a:rPr lang="en-US" sz="1600" dirty="0" smtClean="0">
                <a:latin typeface="Helvetica Light"/>
                <a:cs typeface="Helvetica Light"/>
              </a:rPr>
              <a:t>Bucket 1</a:t>
            </a:r>
            <a:endParaRPr lang="en-US" sz="1600" dirty="0">
              <a:latin typeface="Helvetica Light"/>
              <a:cs typeface="Helvetica Light"/>
            </a:endParaRPr>
          </a:p>
        </p:txBody>
      </p:sp>
      <p:sp>
        <p:nvSpPr>
          <p:cNvPr id="13" name="TextBox 12"/>
          <p:cNvSpPr txBox="1"/>
          <p:nvPr/>
        </p:nvSpPr>
        <p:spPr>
          <a:xfrm rot="16200000">
            <a:off x="-365545" y="3337654"/>
            <a:ext cx="1377760" cy="338554"/>
          </a:xfrm>
          <a:prstGeom prst="rect">
            <a:avLst/>
          </a:prstGeom>
          <a:noFill/>
        </p:spPr>
        <p:txBody>
          <a:bodyPr wrap="square" rtlCol="0">
            <a:spAutoFit/>
          </a:bodyPr>
          <a:lstStyle/>
          <a:p>
            <a:pPr algn="ctr"/>
            <a:r>
              <a:rPr lang="en-US" sz="1600" dirty="0" smtClean="0">
                <a:latin typeface="Helvetica Light"/>
                <a:cs typeface="Helvetica Light"/>
              </a:rPr>
              <a:t>Bucket 2</a:t>
            </a:r>
            <a:endParaRPr lang="en-US" sz="1600" dirty="0">
              <a:latin typeface="Helvetica Light"/>
              <a:cs typeface="Helvetica Light"/>
            </a:endParaRPr>
          </a:p>
        </p:txBody>
      </p:sp>
      <p:sp>
        <p:nvSpPr>
          <p:cNvPr id="14" name="TextBox 13"/>
          <p:cNvSpPr txBox="1"/>
          <p:nvPr/>
        </p:nvSpPr>
        <p:spPr>
          <a:xfrm rot="16200000">
            <a:off x="-365545" y="4715411"/>
            <a:ext cx="1377760" cy="338554"/>
          </a:xfrm>
          <a:prstGeom prst="rect">
            <a:avLst/>
          </a:prstGeom>
          <a:noFill/>
        </p:spPr>
        <p:txBody>
          <a:bodyPr wrap="square" rtlCol="0">
            <a:spAutoFit/>
          </a:bodyPr>
          <a:lstStyle/>
          <a:p>
            <a:pPr algn="ctr"/>
            <a:r>
              <a:rPr lang="en-US" sz="1600" dirty="0" smtClean="0">
                <a:latin typeface="Helvetica Light"/>
                <a:cs typeface="Helvetica Light"/>
              </a:rPr>
              <a:t>Bucket 3</a:t>
            </a:r>
            <a:endParaRPr lang="en-US" sz="1600" dirty="0">
              <a:latin typeface="Helvetica Light"/>
              <a:cs typeface="Helvetica Light"/>
            </a:endParaRPr>
          </a:p>
        </p:txBody>
      </p:sp>
      <p:sp>
        <p:nvSpPr>
          <p:cNvPr id="15" name="TextBox 14"/>
          <p:cNvSpPr txBox="1"/>
          <p:nvPr/>
        </p:nvSpPr>
        <p:spPr>
          <a:xfrm>
            <a:off x="508000" y="5655323"/>
            <a:ext cx="1377760" cy="338554"/>
          </a:xfrm>
          <a:prstGeom prst="rect">
            <a:avLst/>
          </a:prstGeom>
          <a:noFill/>
        </p:spPr>
        <p:txBody>
          <a:bodyPr wrap="square" rtlCol="0">
            <a:spAutoFit/>
          </a:bodyPr>
          <a:lstStyle/>
          <a:p>
            <a:pPr algn="ctr"/>
            <a:r>
              <a:rPr lang="en-US" sz="1600" dirty="0" smtClean="0">
                <a:latin typeface="Helvetica Light"/>
                <a:cs typeface="Helvetica Light"/>
              </a:rPr>
              <a:t>May</a:t>
            </a:r>
            <a:endParaRPr lang="en-US" sz="1600" dirty="0">
              <a:latin typeface="Helvetica Light"/>
              <a:cs typeface="Helvetica Light"/>
            </a:endParaRPr>
          </a:p>
        </p:txBody>
      </p:sp>
      <p:sp>
        <p:nvSpPr>
          <p:cNvPr id="16" name="TextBox 15"/>
          <p:cNvSpPr txBox="1"/>
          <p:nvPr/>
        </p:nvSpPr>
        <p:spPr>
          <a:xfrm>
            <a:off x="1909166" y="5655323"/>
            <a:ext cx="1377760" cy="338554"/>
          </a:xfrm>
          <a:prstGeom prst="rect">
            <a:avLst/>
          </a:prstGeom>
          <a:noFill/>
        </p:spPr>
        <p:txBody>
          <a:bodyPr wrap="square" rtlCol="0">
            <a:spAutoFit/>
          </a:bodyPr>
          <a:lstStyle/>
          <a:p>
            <a:pPr algn="ctr"/>
            <a:r>
              <a:rPr lang="en-US" sz="1600" dirty="0" smtClean="0">
                <a:latin typeface="Helvetica Light"/>
                <a:cs typeface="Helvetica Light"/>
              </a:rPr>
              <a:t>June</a:t>
            </a:r>
            <a:endParaRPr lang="en-US" sz="1600" dirty="0">
              <a:latin typeface="Helvetica Light"/>
              <a:cs typeface="Helvetica Light"/>
            </a:endParaRPr>
          </a:p>
        </p:txBody>
      </p:sp>
      <p:sp>
        <p:nvSpPr>
          <p:cNvPr id="17" name="TextBox 16"/>
          <p:cNvSpPr txBox="1"/>
          <p:nvPr/>
        </p:nvSpPr>
        <p:spPr>
          <a:xfrm>
            <a:off x="3310332" y="5655323"/>
            <a:ext cx="1377760" cy="338554"/>
          </a:xfrm>
          <a:prstGeom prst="rect">
            <a:avLst/>
          </a:prstGeom>
          <a:noFill/>
        </p:spPr>
        <p:txBody>
          <a:bodyPr wrap="square" rtlCol="0">
            <a:spAutoFit/>
          </a:bodyPr>
          <a:lstStyle/>
          <a:p>
            <a:pPr algn="ctr"/>
            <a:r>
              <a:rPr lang="en-US" sz="1600" dirty="0" smtClean="0">
                <a:latin typeface="Helvetica Light"/>
                <a:cs typeface="Helvetica Light"/>
              </a:rPr>
              <a:t>July</a:t>
            </a:r>
            <a:endParaRPr lang="en-US" sz="1600" dirty="0">
              <a:latin typeface="Helvetica Light"/>
              <a:cs typeface="Helvetica Light"/>
            </a:endParaRPr>
          </a:p>
        </p:txBody>
      </p:sp>
      <p:sp>
        <p:nvSpPr>
          <p:cNvPr id="18" name="TextBox 17"/>
          <p:cNvSpPr txBox="1"/>
          <p:nvPr/>
        </p:nvSpPr>
        <p:spPr>
          <a:xfrm>
            <a:off x="4711498" y="5655323"/>
            <a:ext cx="1377760" cy="338554"/>
          </a:xfrm>
          <a:prstGeom prst="rect">
            <a:avLst/>
          </a:prstGeom>
          <a:noFill/>
        </p:spPr>
        <p:txBody>
          <a:bodyPr wrap="square" rtlCol="0">
            <a:spAutoFit/>
          </a:bodyPr>
          <a:lstStyle/>
          <a:p>
            <a:pPr algn="ctr"/>
            <a:r>
              <a:rPr lang="en-US" sz="1600" dirty="0" smtClean="0">
                <a:latin typeface="Helvetica Light"/>
                <a:cs typeface="Helvetica Light"/>
              </a:rPr>
              <a:t>Aug</a:t>
            </a:r>
            <a:endParaRPr lang="en-US" sz="1600" dirty="0">
              <a:latin typeface="Helvetica Light"/>
              <a:cs typeface="Helvetica Light"/>
            </a:endParaRPr>
          </a:p>
        </p:txBody>
      </p:sp>
      <p:sp>
        <p:nvSpPr>
          <p:cNvPr id="19" name="TextBox 18"/>
          <p:cNvSpPr txBox="1"/>
          <p:nvPr/>
        </p:nvSpPr>
        <p:spPr>
          <a:xfrm>
            <a:off x="6112664" y="5655323"/>
            <a:ext cx="1377760" cy="338554"/>
          </a:xfrm>
          <a:prstGeom prst="rect">
            <a:avLst/>
          </a:prstGeom>
          <a:noFill/>
        </p:spPr>
        <p:txBody>
          <a:bodyPr wrap="square" rtlCol="0">
            <a:spAutoFit/>
          </a:bodyPr>
          <a:lstStyle/>
          <a:p>
            <a:pPr algn="ctr"/>
            <a:r>
              <a:rPr lang="en-US" sz="1600" dirty="0" smtClean="0">
                <a:latin typeface="Helvetica Light"/>
                <a:cs typeface="Helvetica Light"/>
              </a:rPr>
              <a:t>Sept</a:t>
            </a:r>
            <a:endParaRPr lang="en-US" sz="1600" dirty="0">
              <a:latin typeface="Helvetica Light"/>
              <a:cs typeface="Helvetica Light"/>
            </a:endParaRPr>
          </a:p>
        </p:txBody>
      </p:sp>
      <p:sp>
        <p:nvSpPr>
          <p:cNvPr id="20" name="TextBox 19"/>
          <p:cNvSpPr txBox="1"/>
          <p:nvPr/>
        </p:nvSpPr>
        <p:spPr>
          <a:xfrm>
            <a:off x="7513830" y="5655323"/>
            <a:ext cx="1377760" cy="338554"/>
          </a:xfrm>
          <a:prstGeom prst="rect">
            <a:avLst/>
          </a:prstGeom>
          <a:noFill/>
        </p:spPr>
        <p:txBody>
          <a:bodyPr wrap="square" rtlCol="0">
            <a:spAutoFit/>
          </a:bodyPr>
          <a:lstStyle/>
          <a:p>
            <a:pPr algn="ctr"/>
            <a:r>
              <a:rPr lang="en-US" sz="1600" dirty="0" smtClean="0">
                <a:latin typeface="Helvetica Light"/>
                <a:cs typeface="Helvetica Light"/>
              </a:rPr>
              <a:t>Oct</a:t>
            </a:r>
            <a:endParaRPr lang="en-US" sz="1600" dirty="0">
              <a:latin typeface="Helvetica Light"/>
              <a:cs typeface="Helvetica Light"/>
            </a:endParaRPr>
          </a:p>
        </p:txBody>
      </p:sp>
      <p:cxnSp>
        <p:nvCxnSpPr>
          <p:cNvPr id="21" name="Straight Connector 20"/>
          <p:cNvCxnSpPr/>
          <p:nvPr/>
        </p:nvCxnSpPr>
        <p:spPr>
          <a:xfrm>
            <a:off x="1882546" y="1440295"/>
            <a:ext cx="26620" cy="4202543"/>
          </a:xfrm>
          <a:prstGeom prst="line">
            <a:avLst/>
          </a:prstGeom>
          <a:ln w="3175"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310332" y="1440294"/>
            <a:ext cx="3" cy="4202544"/>
          </a:xfrm>
          <a:prstGeom prst="line">
            <a:avLst/>
          </a:prstGeom>
          <a:ln w="3175"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711498" y="1484042"/>
            <a:ext cx="3" cy="4089526"/>
          </a:xfrm>
          <a:prstGeom prst="line">
            <a:avLst/>
          </a:prstGeom>
          <a:ln w="3175"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089255" y="1440294"/>
            <a:ext cx="0" cy="4202544"/>
          </a:xfrm>
          <a:prstGeom prst="line">
            <a:avLst/>
          </a:prstGeom>
          <a:ln w="3175"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513830" y="1440295"/>
            <a:ext cx="11146" cy="4202543"/>
          </a:xfrm>
          <a:prstGeom prst="line">
            <a:avLst/>
          </a:prstGeom>
          <a:ln w="3175" cmpd="sng">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1897305" y="1828718"/>
            <a:ext cx="1378075" cy="619764"/>
          </a:xfrm>
          <a:prstGeom prst="rect">
            <a:avLst/>
          </a:prstGeom>
          <a:solidFill>
            <a:schemeClr val="bg1"/>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404040"/>
                </a:solidFill>
                <a:latin typeface="Helvetica Light"/>
                <a:cs typeface="Helvetica Light"/>
              </a:rPr>
              <a:t>Milestone</a:t>
            </a:r>
            <a:endParaRPr lang="en-US" sz="1300" dirty="0">
              <a:solidFill>
                <a:srgbClr val="404040"/>
              </a:solidFill>
              <a:latin typeface="Helvetica Light"/>
              <a:cs typeface="Helvetica Light"/>
            </a:endParaRPr>
          </a:p>
        </p:txBody>
      </p:sp>
      <p:sp>
        <p:nvSpPr>
          <p:cNvPr id="27" name="Rectangle 26"/>
          <p:cNvSpPr/>
          <p:nvPr/>
        </p:nvSpPr>
        <p:spPr>
          <a:xfrm>
            <a:off x="6859113" y="1828718"/>
            <a:ext cx="1262621" cy="619764"/>
          </a:xfrm>
          <a:prstGeom prst="rect">
            <a:avLst/>
          </a:prstGeom>
          <a:solidFill>
            <a:schemeClr val="bg1"/>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404040"/>
                </a:solidFill>
                <a:latin typeface="Helvetica Light"/>
                <a:cs typeface="Helvetica Light"/>
              </a:rPr>
              <a:t>Milestone</a:t>
            </a:r>
            <a:endParaRPr lang="en-US" sz="1300" dirty="0">
              <a:solidFill>
                <a:srgbClr val="404040"/>
              </a:solidFill>
              <a:latin typeface="Helvetica Light"/>
              <a:cs typeface="Helvetica Light"/>
            </a:endParaRPr>
          </a:p>
        </p:txBody>
      </p:sp>
      <p:sp>
        <p:nvSpPr>
          <p:cNvPr id="28" name="Rectangle 27"/>
          <p:cNvSpPr/>
          <p:nvPr/>
        </p:nvSpPr>
        <p:spPr>
          <a:xfrm>
            <a:off x="619925" y="2818054"/>
            <a:ext cx="1262621" cy="619764"/>
          </a:xfrm>
          <a:prstGeom prst="rect">
            <a:avLst/>
          </a:prstGeom>
          <a:solidFill>
            <a:schemeClr val="bg1"/>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404040"/>
                </a:solidFill>
                <a:latin typeface="Helvetica Light"/>
                <a:cs typeface="Helvetica Light"/>
              </a:rPr>
              <a:t>Milestone</a:t>
            </a:r>
            <a:endParaRPr lang="en-US" sz="1300" dirty="0">
              <a:solidFill>
                <a:srgbClr val="404040"/>
              </a:solidFill>
              <a:latin typeface="Helvetica Light"/>
              <a:cs typeface="Helvetica Light"/>
            </a:endParaRPr>
          </a:p>
        </p:txBody>
      </p:sp>
      <p:sp>
        <p:nvSpPr>
          <p:cNvPr id="29" name="Rectangle 28"/>
          <p:cNvSpPr/>
          <p:nvPr/>
        </p:nvSpPr>
        <p:spPr>
          <a:xfrm>
            <a:off x="1491704" y="3536068"/>
            <a:ext cx="1262621" cy="619764"/>
          </a:xfrm>
          <a:prstGeom prst="rect">
            <a:avLst/>
          </a:prstGeom>
          <a:solidFill>
            <a:schemeClr val="bg1"/>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404040"/>
                </a:solidFill>
                <a:latin typeface="Helvetica Light"/>
                <a:cs typeface="Helvetica Light"/>
              </a:rPr>
              <a:t>Milestone</a:t>
            </a:r>
            <a:endParaRPr lang="en-US" sz="1300" dirty="0">
              <a:solidFill>
                <a:srgbClr val="404040"/>
              </a:solidFill>
              <a:latin typeface="Helvetica Light"/>
              <a:cs typeface="Helvetica Light"/>
            </a:endParaRPr>
          </a:p>
        </p:txBody>
      </p:sp>
      <p:sp>
        <p:nvSpPr>
          <p:cNvPr id="30" name="Rectangle 29"/>
          <p:cNvSpPr/>
          <p:nvPr/>
        </p:nvSpPr>
        <p:spPr>
          <a:xfrm>
            <a:off x="3263835" y="2858579"/>
            <a:ext cx="2109840" cy="619764"/>
          </a:xfrm>
          <a:prstGeom prst="rect">
            <a:avLst/>
          </a:prstGeom>
          <a:solidFill>
            <a:schemeClr val="bg1"/>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404040"/>
                </a:solidFill>
                <a:latin typeface="Helvetica Light"/>
                <a:cs typeface="Helvetica Light"/>
              </a:rPr>
              <a:t>Milestone</a:t>
            </a:r>
            <a:endParaRPr lang="en-US" sz="1300" dirty="0">
              <a:solidFill>
                <a:srgbClr val="404040"/>
              </a:solidFill>
              <a:latin typeface="Helvetica Light"/>
              <a:cs typeface="Helvetica Light"/>
            </a:endParaRPr>
          </a:p>
        </p:txBody>
      </p:sp>
      <p:sp>
        <p:nvSpPr>
          <p:cNvPr id="31" name="Rectangle 30"/>
          <p:cNvSpPr/>
          <p:nvPr/>
        </p:nvSpPr>
        <p:spPr>
          <a:xfrm>
            <a:off x="3979415" y="3536068"/>
            <a:ext cx="2109840" cy="619764"/>
          </a:xfrm>
          <a:prstGeom prst="rect">
            <a:avLst/>
          </a:prstGeom>
          <a:solidFill>
            <a:schemeClr val="bg1"/>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404040"/>
                </a:solidFill>
                <a:latin typeface="Helvetica Light"/>
                <a:cs typeface="Helvetica Light"/>
              </a:rPr>
              <a:t>Milestone</a:t>
            </a:r>
            <a:endParaRPr lang="en-US" sz="1300" dirty="0">
              <a:solidFill>
                <a:srgbClr val="404040"/>
              </a:solidFill>
              <a:latin typeface="Helvetica Light"/>
              <a:cs typeface="Helvetica Light"/>
            </a:endParaRPr>
          </a:p>
        </p:txBody>
      </p:sp>
      <p:sp>
        <p:nvSpPr>
          <p:cNvPr id="32" name="Rectangle 31"/>
          <p:cNvSpPr/>
          <p:nvPr/>
        </p:nvSpPr>
        <p:spPr>
          <a:xfrm>
            <a:off x="6112664" y="3226186"/>
            <a:ext cx="2044185" cy="619764"/>
          </a:xfrm>
          <a:prstGeom prst="rect">
            <a:avLst/>
          </a:prstGeom>
          <a:solidFill>
            <a:schemeClr val="bg1"/>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404040"/>
                </a:solidFill>
                <a:latin typeface="Helvetica Light"/>
                <a:cs typeface="Helvetica Light"/>
              </a:rPr>
              <a:t>Milestone</a:t>
            </a:r>
            <a:endParaRPr lang="en-US" sz="1300" dirty="0">
              <a:solidFill>
                <a:srgbClr val="404040"/>
              </a:solidFill>
              <a:latin typeface="Helvetica Light"/>
              <a:cs typeface="Helvetica Light"/>
            </a:endParaRPr>
          </a:p>
        </p:txBody>
      </p:sp>
      <p:sp>
        <p:nvSpPr>
          <p:cNvPr id="33" name="Rectangle 32"/>
          <p:cNvSpPr/>
          <p:nvPr/>
        </p:nvSpPr>
        <p:spPr>
          <a:xfrm>
            <a:off x="3056281" y="4239933"/>
            <a:ext cx="2317394" cy="619764"/>
          </a:xfrm>
          <a:prstGeom prst="rect">
            <a:avLst/>
          </a:prstGeom>
          <a:solidFill>
            <a:schemeClr val="bg1"/>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404040"/>
                </a:solidFill>
                <a:latin typeface="Helvetica Light"/>
                <a:cs typeface="Helvetica Light"/>
              </a:rPr>
              <a:t>Milestone</a:t>
            </a:r>
            <a:endParaRPr lang="en-US" sz="1300" dirty="0">
              <a:solidFill>
                <a:srgbClr val="404040"/>
              </a:solidFill>
              <a:latin typeface="Helvetica Light"/>
              <a:cs typeface="Helvetica Light"/>
            </a:endParaRPr>
          </a:p>
        </p:txBody>
      </p:sp>
      <p:sp>
        <p:nvSpPr>
          <p:cNvPr id="34" name="Rectangle 33"/>
          <p:cNvSpPr/>
          <p:nvPr/>
        </p:nvSpPr>
        <p:spPr>
          <a:xfrm>
            <a:off x="2601926" y="4898511"/>
            <a:ext cx="2109575" cy="619764"/>
          </a:xfrm>
          <a:prstGeom prst="rect">
            <a:avLst/>
          </a:prstGeom>
          <a:solidFill>
            <a:schemeClr val="bg1"/>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404040"/>
                </a:solidFill>
                <a:latin typeface="Helvetica Light"/>
                <a:cs typeface="Helvetica Light"/>
              </a:rPr>
              <a:t>Milestone</a:t>
            </a:r>
            <a:endParaRPr lang="en-US" sz="1300" dirty="0">
              <a:solidFill>
                <a:srgbClr val="404040"/>
              </a:solidFill>
              <a:latin typeface="Helvetica Light"/>
              <a:cs typeface="Helvetica Light"/>
            </a:endParaRPr>
          </a:p>
        </p:txBody>
      </p:sp>
      <p:sp>
        <p:nvSpPr>
          <p:cNvPr id="35" name="Rectangle 34"/>
          <p:cNvSpPr/>
          <p:nvPr/>
        </p:nvSpPr>
        <p:spPr>
          <a:xfrm>
            <a:off x="6112664" y="4239933"/>
            <a:ext cx="1412312" cy="619764"/>
          </a:xfrm>
          <a:prstGeom prst="rect">
            <a:avLst/>
          </a:prstGeom>
          <a:solidFill>
            <a:schemeClr val="bg1"/>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404040"/>
                </a:solidFill>
                <a:latin typeface="Helvetica Light"/>
                <a:cs typeface="Helvetica Light"/>
              </a:rPr>
              <a:t>Milestone</a:t>
            </a:r>
            <a:endParaRPr lang="en-US" sz="1300" dirty="0">
              <a:solidFill>
                <a:srgbClr val="404040"/>
              </a:solidFill>
              <a:latin typeface="Helvetica Light"/>
              <a:cs typeface="Helvetica Light"/>
            </a:endParaRPr>
          </a:p>
        </p:txBody>
      </p:sp>
      <p:sp>
        <p:nvSpPr>
          <p:cNvPr id="36" name="Rectangle 35"/>
          <p:cNvSpPr/>
          <p:nvPr/>
        </p:nvSpPr>
        <p:spPr>
          <a:xfrm>
            <a:off x="6112664" y="4898511"/>
            <a:ext cx="2523336" cy="619764"/>
          </a:xfrm>
          <a:prstGeom prst="rect">
            <a:avLst/>
          </a:prstGeom>
          <a:solidFill>
            <a:schemeClr val="bg1"/>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404040"/>
                </a:solidFill>
                <a:latin typeface="Helvetica Light"/>
                <a:cs typeface="Helvetica Light"/>
              </a:rPr>
              <a:t>Milestone</a:t>
            </a:r>
            <a:endParaRPr lang="en-US" sz="1300" dirty="0">
              <a:solidFill>
                <a:srgbClr val="404040"/>
              </a:solidFill>
              <a:latin typeface="Helvetica Light"/>
              <a:cs typeface="Helvetica Light"/>
            </a:endParaRPr>
          </a:p>
        </p:txBody>
      </p:sp>
      <p:pic>
        <p:nvPicPr>
          <p:cNvPr id="37" name="Picture 3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4252" y="2616944"/>
            <a:ext cx="483269" cy="483269"/>
          </a:xfrm>
          <a:prstGeom prst="rect">
            <a:avLst/>
          </a:prstGeom>
        </p:spPr>
      </p:pic>
      <p:pic>
        <p:nvPicPr>
          <p:cNvPr id="38" name="Picture 3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90" y="3362681"/>
            <a:ext cx="483269" cy="483269"/>
          </a:xfrm>
          <a:prstGeom prst="rect">
            <a:avLst/>
          </a:prstGeom>
        </p:spPr>
      </p:pic>
      <p:sp>
        <p:nvSpPr>
          <p:cNvPr id="39" name="Rectangle 38"/>
          <p:cNvSpPr/>
          <p:nvPr/>
        </p:nvSpPr>
        <p:spPr>
          <a:xfrm>
            <a:off x="619925" y="4549815"/>
            <a:ext cx="1262621" cy="619764"/>
          </a:xfrm>
          <a:prstGeom prst="rect">
            <a:avLst/>
          </a:prstGeom>
          <a:solidFill>
            <a:schemeClr val="bg1"/>
          </a:solidFill>
          <a:ln w="12700" cmpd="sng">
            <a:solidFill>
              <a:srgbClr val="40A2C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404040"/>
                </a:solidFill>
                <a:latin typeface="Helvetica Light"/>
                <a:cs typeface="Helvetica Light"/>
              </a:rPr>
              <a:t>Milestone</a:t>
            </a:r>
            <a:endParaRPr lang="en-US" sz="1300" dirty="0">
              <a:solidFill>
                <a:srgbClr val="404040"/>
              </a:solidFill>
              <a:latin typeface="Helvetica Light"/>
              <a:cs typeface="Helvetica Light"/>
            </a:endParaRPr>
          </a:p>
        </p:txBody>
      </p:sp>
      <p:pic>
        <p:nvPicPr>
          <p:cNvPr id="40" name="Picture 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4252" y="4376428"/>
            <a:ext cx="483269" cy="483269"/>
          </a:xfrm>
          <a:prstGeom prst="rect">
            <a:avLst/>
          </a:prstGeom>
        </p:spPr>
      </p:pic>
      <p:sp>
        <p:nvSpPr>
          <p:cNvPr id="41" name="TextBox 40"/>
          <p:cNvSpPr txBox="1"/>
          <p:nvPr/>
        </p:nvSpPr>
        <p:spPr>
          <a:xfrm>
            <a:off x="8754253" y="6483684"/>
            <a:ext cx="441351" cy="369332"/>
          </a:xfrm>
          <a:prstGeom prst="rect">
            <a:avLst/>
          </a:prstGeom>
          <a:noFill/>
        </p:spPr>
        <p:txBody>
          <a:bodyPr wrap="none" rtlCol="0">
            <a:spAutoFit/>
          </a:bodyPr>
          <a:lstStyle/>
          <a:p>
            <a:r>
              <a:rPr lang="en-US" dirty="0" smtClean="0">
                <a:solidFill>
                  <a:schemeClr val="tx1">
                    <a:lumMod val="75000"/>
                    <a:lumOff val="25000"/>
                  </a:schemeClr>
                </a:solidFill>
                <a:latin typeface="Helvetica Light"/>
                <a:cs typeface="Helvetica Light"/>
              </a:rPr>
              <a:t>16</a:t>
            </a:r>
            <a:endParaRPr lang="en-US"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3821966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Customer Validation</a:t>
            </a:r>
            <a:endParaRPr lang="en-US" sz="3600" dirty="0">
              <a:solidFill>
                <a:schemeClr val="tx1">
                  <a:lumMod val="75000"/>
                  <a:lumOff val="25000"/>
                </a:schemeClr>
              </a:solidFill>
            </a:endParaRPr>
          </a:p>
        </p:txBody>
      </p:sp>
      <p:pic>
        <p:nvPicPr>
          <p:cNvPr id="4" name="Picture 3" descr="ex.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grpSp>
        <p:nvGrpSpPr>
          <p:cNvPr id="14" name="Group 13"/>
          <p:cNvGrpSpPr/>
          <p:nvPr/>
        </p:nvGrpSpPr>
        <p:grpSpPr>
          <a:xfrm>
            <a:off x="629636" y="1407249"/>
            <a:ext cx="7939521" cy="4414229"/>
            <a:chOff x="629636" y="1656115"/>
            <a:chExt cx="7939521" cy="4414229"/>
          </a:xfrm>
        </p:grpSpPr>
        <p:sp>
          <p:nvSpPr>
            <p:cNvPr id="7" name="Oval 6"/>
            <p:cNvSpPr/>
            <p:nvPr/>
          </p:nvSpPr>
          <p:spPr>
            <a:xfrm>
              <a:off x="629636" y="1820108"/>
              <a:ext cx="1252657" cy="1252657"/>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Helvetica Light"/>
                  <a:cs typeface="Helvetica Light"/>
                </a:rPr>
                <a:t>Headshot</a:t>
              </a:r>
              <a:endParaRPr lang="en-US" sz="1200" dirty="0">
                <a:latin typeface="Helvetica Light"/>
                <a:cs typeface="Helvetica Light"/>
              </a:endParaRPr>
            </a:p>
          </p:txBody>
        </p:sp>
        <p:sp>
          <p:nvSpPr>
            <p:cNvPr id="9" name="Oval 8"/>
            <p:cNvSpPr/>
            <p:nvPr/>
          </p:nvSpPr>
          <p:spPr>
            <a:xfrm>
              <a:off x="629636" y="4325350"/>
              <a:ext cx="1252657" cy="1252657"/>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Helvetica Light"/>
                  <a:cs typeface="Helvetica Light"/>
                </a:rPr>
                <a:t>Headshot</a:t>
              </a:r>
              <a:endParaRPr lang="en-US" sz="1200" dirty="0">
                <a:latin typeface="Helvetica Light"/>
                <a:cs typeface="Helvetica Light"/>
              </a:endParaRPr>
            </a:p>
          </p:txBody>
        </p:sp>
        <p:sp>
          <p:nvSpPr>
            <p:cNvPr id="10" name="Rectangle 9"/>
            <p:cNvSpPr/>
            <p:nvPr/>
          </p:nvSpPr>
          <p:spPr>
            <a:xfrm>
              <a:off x="828783" y="3168855"/>
              <a:ext cx="854363" cy="39254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Helvetica Light"/>
                  <a:cs typeface="Helvetica Light"/>
                </a:rPr>
                <a:t>Logo</a:t>
              </a:r>
              <a:endParaRPr lang="en-US" dirty="0">
                <a:latin typeface="Helvetica Light"/>
                <a:cs typeface="Helvetica Light"/>
              </a:endParaRPr>
            </a:p>
          </p:txBody>
        </p:sp>
        <p:sp>
          <p:nvSpPr>
            <p:cNvPr id="11" name="Rectangle 10"/>
            <p:cNvSpPr/>
            <p:nvPr/>
          </p:nvSpPr>
          <p:spPr>
            <a:xfrm>
              <a:off x="828783" y="5677799"/>
              <a:ext cx="854363" cy="39254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Helvetica Light"/>
                  <a:cs typeface="Helvetica Light"/>
                </a:rPr>
                <a:t>Logo</a:t>
              </a:r>
              <a:endParaRPr lang="en-US" dirty="0">
                <a:latin typeface="Helvetica Light"/>
                <a:cs typeface="Helvetica Light"/>
              </a:endParaRPr>
            </a:p>
          </p:txBody>
        </p:sp>
        <p:sp>
          <p:nvSpPr>
            <p:cNvPr id="6" name="TextBox 5"/>
            <p:cNvSpPr txBox="1"/>
            <p:nvPr/>
          </p:nvSpPr>
          <p:spPr>
            <a:xfrm>
              <a:off x="1978526" y="2272632"/>
              <a:ext cx="1057208" cy="369332"/>
            </a:xfrm>
            <a:prstGeom prst="rect">
              <a:avLst/>
            </a:prstGeom>
            <a:noFill/>
          </p:spPr>
          <p:txBody>
            <a:bodyPr wrap="none" rtlCol="0">
              <a:spAutoFit/>
            </a:bodyPr>
            <a:lstStyle/>
            <a:p>
              <a:r>
                <a:rPr lang="en-US" dirty="0" smtClean="0">
                  <a:latin typeface="Helvetica Light"/>
                  <a:cs typeface="Helvetica Light"/>
                </a:rPr>
                <a:t>“Quote.”</a:t>
              </a:r>
              <a:endParaRPr lang="en-US" dirty="0">
                <a:latin typeface="Helvetica Light"/>
                <a:cs typeface="Helvetica Light"/>
              </a:endParaRPr>
            </a:p>
          </p:txBody>
        </p:sp>
        <p:sp>
          <p:nvSpPr>
            <p:cNvPr id="12" name="TextBox 11"/>
            <p:cNvSpPr txBox="1"/>
            <p:nvPr/>
          </p:nvSpPr>
          <p:spPr>
            <a:xfrm>
              <a:off x="1978526" y="4817979"/>
              <a:ext cx="1057208" cy="369332"/>
            </a:xfrm>
            <a:prstGeom prst="rect">
              <a:avLst/>
            </a:prstGeom>
            <a:noFill/>
          </p:spPr>
          <p:txBody>
            <a:bodyPr wrap="none" rtlCol="0">
              <a:spAutoFit/>
            </a:bodyPr>
            <a:lstStyle/>
            <a:p>
              <a:r>
                <a:rPr lang="en-US" dirty="0" smtClean="0">
                  <a:latin typeface="Helvetica Light"/>
                  <a:cs typeface="Helvetica Light"/>
                </a:rPr>
                <a:t>“Quote.”</a:t>
              </a:r>
              <a:endParaRPr lang="en-US" dirty="0">
                <a:latin typeface="Helvetica Light"/>
                <a:cs typeface="Helvetica Light"/>
              </a:endParaRPr>
            </a:p>
          </p:txBody>
        </p:sp>
        <p:sp>
          <p:nvSpPr>
            <p:cNvPr id="13" name="Rectangle 12"/>
            <p:cNvSpPr/>
            <p:nvPr/>
          </p:nvSpPr>
          <p:spPr>
            <a:xfrm>
              <a:off x="4558632" y="1656115"/>
              <a:ext cx="4010525" cy="206854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Helvetica Light"/>
                  <a:cs typeface="Helvetica Light"/>
                </a:rPr>
                <a:t>Test Customer Logos</a:t>
              </a:r>
              <a:endParaRPr lang="en-US" sz="2800" dirty="0">
                <a:latin typeface="Helvetica Light"/>
                <a:cs typeface="Helvetica Light"/>
              </a:endParaRPr>
            </a:p>
          </p:txBody>
        </p:sp>
      </p:grpSp>
      <p:sp>
        <p:nvSpPr>
          <p:cNvPr id="3" name="TextBox 2"/>
          <p:cNvSpPr txBox="1"/>
          <p:nvPr/>
        </p:nvSpPr>
        <p:spPr>
          <a:xfrm>
            <a:off x="4451684" y="4144207"/>
            <a:ext cx="4211409" cy="1569660"/>
          </a:xfrm>
          <a:prstGeom prst="rect">
            <a:avLst/>
          </a:prstGeom>
          <a:noFill/>
        </p:spPr>
        <p:txBody>
          <a:bodyPr wrap="none" rtlCol="0">
            <a:spAutoFit/>
          </a:bodyPr>
          <a:lstStyle/>
          <a:p>
            <a:pPr marL="285750" indent="-285750">
              <a:buFont typeface="Arial"/>
              <a:buChar char="•"/>
            </a:pPr>
            <a:r>
              <a:rPr lang="en-US" sz="2400" dirty="0" smtClean="0">
                <a:solidFill>
                  <a:schemeClr val="tx1">
                    <a:lumMod val="75000"/>
                    <a:lumOff val="25000"/>
                  </a:schemeClr>
                </a:solidFill>
                <a:latin typeface="Helvetica Light"/>
                <a:cs typeface="Helvetica Light"/>
              </a:rPr>
              <a:t>Proof of concept data point</a:t>
            </a:r>
          </a:p>
          <a:p>
            <a:pPr marL="285750" indent="-285750">
              <a:buFont typeface="Arial"/>
              <a:buChar char="•"/>
            </a:pPr>
            <a:r>
              <a:rPr lang="en-US" sz="2400" dirty="0">
                <a:solidFill>
                  <a:schemeClr val="tx1">
                    <a:lumMod val="75000"/>
                    <a:lumOff val="25000"/>
                  </a:schemeClr>
                </a:solidFill>
                <a:latin typeface="Helvetica Light"/>
                <a:cs typeface="Helvetica Light"/>
              </a:rPr>
              <a:t>Proof of concept data point</a:t>
            </a:r>
          </a:p>
          <a:p>
            <a:pPr marL="285750" indent="-285750">
              <a:buFont typeface="Arial"/>
              <a:buChar char="•"/>
            </a:pPr>
            <a:r>
              <a:rPr lang="en-US" sz="2400" dirty="0">
                <a:solidFill>
                  <a:schemeClr val="tx1">
                    <a:lumMod val="75000"/>
                    <a:lumOff val="25000"/>
                  </a:schemeClr>
                </a:solidFill>
                <a:latin typeface="Helvetica Light"/>
                <a:cs typeface="Helvetica Light"/>
              </a:rPr>
              <a:t>Proof of concept data point</a:t>
            </a:r>
          </a:p>
          <a:p>
            <a:pPr marL="285750" indent="-285750">
              <a:buFont typeface="Arial"/>
              <a:buChar char="•"/>
            </a:pPr>
            <a:r>
              <a:rPr lang="en-US" sz="2400" dirty="0">
                <a:solidFill>
                  <a:schemeClr val="tx1">
                    <a:lumMod val="75000"/>
                    <a:lumOff val="25000"/>
                  </a:schemeClr>
                </a:solidFill>
                <a:latin typeface="Helvetica Light"/>
                <a:cs typeface="Helvetica Light"/>
              </a:rPr>
              <a:t>Proof of concept data </a:t>
            </a:r>
            <a:r>
              <a:rPr lang="en-US" sz="2400" dirty="0" smtClean="0">
                <a:solidFill>
                  <a:schemeClr val="tx1">
                    <a:lumMod val="75000"/>
                    <a:lumOff val="25000"/>
                  </a:schemeClr>
                </a:solidFill>
                <a:latin typeface="Helvetica Light"/>
                <a:cs typeface="Helvetica Light"/>
              </a:rPr>
              <a:t>point</a:t>
            </a:r>
            <a:endParaRPr lang="en-US" sz="2400" dirty="0">
              <a:solidFill>
                <a:schemeClr val="tx1">
                  <a:lumMod val="75000"/>
                  <a:lumOff val="25000"/>
                </a:schemeClr>
              </a:solidFill>
              <a:latin typeface="Helvetica Light"/>
              <a:cs typeface="Helvetica Light"/>
            </a:endParaRPr>
          </a:p>
        </p:txBody>
      </p:sp>
      <p:sp>
        <p:nvSpPr>
          <p:cNvPr id="15" name="TextBox 14"/>
          <p:cNvSpPr txBox="1"/>
          <p:nvPr/>
        </p:nvSpPr>
        <p:spPr>
          <a:xfrm>
            <a:off x="8754253" y="6483684"/>
            <a:ext cx="441351" cy="369332"/>
          </a:xfrm>
          <a:prstGeom prst="rect">
            <a:avLst/>
          </a:prstGeom>
          <a:noFill/>
        </p:spPr>
        <p:txBody>
          <a:bodyPr wrap="none" rtlCol="0">
            <a:spAutoFit/>
          </a:bodyPr>
          <a:lstStyle/>
          <a:p>
            <a:r>
              <a:rPr lang="en-US" dirty="0" smtClean="0">
                <a:solidFill>
                  <a:schemeClr val="tx1">
                    <a:lumMod val="75000"/>
                    <a:lumOff val="25000"/>
                  </a:schemeClr>
                </a:solidFill>
                <a:latin typeface="Helvetica Light"/>
                <a:cs typeface="Helvetica Light"/>
              </a:rPr>
              <a:t>17</a:t>
            </a:r>
            <a:endParaRPr lang="en-US"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3261181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025"/>
            <a:ext cx="9144000" cy="1492385"/>
          </a:xfrm>
          <a:prstGeom prst="rect">
            <a:avLst/>
          </a:prstGeom>
        </p:spPr>
      </p:pic>
      <p:sp>
        <p:nvSpPr>
          <p:cNvPr id="25" name="Text Placeholder 1"/>
          <p:cNvSpPr txBox="1">
            <a:spLocks/>
          </p:cNvSpPr>
          <p:nvPr/>
        </p:nvSpPr>
        <p:spPr>
          <a:xfrm>
            <a:off x="184288" y="1592581"/>
            <a:ext cx="8746352" cy="4930140"/>
          </a:xfrm>
          <a:prstGeom prst="rect">
            <a:avLst/>
          </a:prstGeom>
          <a:noFill/>
        </p:spPr>
        <p:txBody>
          <a:bodyPr lIns="101882" tIns="50941" rIns="101882" bIns="50941">
            <a:noAutofit/>
          </a:bodyPr>
          <a:lstStyle>
            <a:lvl1pPr marL="342900" indent="-342900" algn="l" defTabSz="457200" rtl="0" eaLnBrk="1" latinLnBrk="0" hangingPunct="1">
              <a:spcBef>
                <a:spcPct val="20000"/>
              </a:spcBef>
              <a:buClr>
                <a:srgbClr val="E5425D"/>
              </a:buClr>
              <a:buFont typeface="Arial"/>
              <a:buChar char="•"/>
              <a:defRPr sz="3200" b="0" i="0" kern="1200">
                <a:solidFill>
                  <a:schemeClr val="tx1">
                    <a:lumMod val="50000"/>
                  </a:schemeClr>
                </a:solidFill>
                <a:latin typeface="Baskerville"/>
                <a:ea typeface="+mn-ea"/>
                <a:cs typeface="Verdana"/>
              </a:defRPr>
            </a:lvl1pPr>
            <a:lvl2pPr marL="742950" indent="-285750" algn="l" defTabSz="457200" rtl="0" eaLnBrk="1" latinLnBrk="0" hangingPunct="1">
              <a:spcBef>
                <a:spcPct val="20000"/>
              </a:spcBef>
              <a:buClr>
                <a:srgbClr val="E5425D"/>
              </a:buClr>
              <a:buFont typeface="Arial" panose="020B0604020202020204" pitchFamily="34" charset="0"/>
              <a:buChar char="•"/>
              <a:defRPr sz="2400" b="0" i="0" kern="1200">
                <a:solidFill>
                  <a:schemeClr val="tx1">
                    <a:lumMod val="50000"/>
                  </a:schemeClr>
                </a:solidFill>
                <a:latin typeface="Baskerville"/>
                <a:ea typeface="+mn-ea"/>
                <a:cs typeface="Verdana"/>
              </a:defRPr>
            </a:lvl2pPr>
            <a:lvl3pPr marL="1143000" indent="-228600" algn="l" defTabSz="457200" rtl="0" eaLnBrk="1" latinLnBrk="0" hangingPunct="1">
              <a:spcBef>
                <a:spcPct val="20000"/>
              </a:spcBef>
              <a:buClr>
                <a:srgbClr val="E5425D"/>
              </a:buClr>
              <a:buFont typeface="Arial"/>
              <a:buChar char="•"/>
              <a:defRPr sz="2400" b="0" i="0" kern="1200">
                <a:solidFill>
                  <a:schemeClr val="tx1">
                    <a:lumMod val="50000"/>
                  </a:schemeClr>
                </a:solidFill>
                <a:latin typeface="Baskerville"/>
                <a:ea typeface="+mn-ea"/>
                <a:cs typeface="Verdana"/>
              </a:defRPr>
            </a:lvl3pPr>
            <a:lvl4pPr marL="16002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4pPr>
            <a:lvl5pPr marL="20574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u="sng" dirty="0" smtClean="0">
                <a:solidFill>
                  <a:schemeClr val="tx1">
                    <a:lumMod val="85000"/>
                    <a:lumOff val="15000"/>
                  </a:schemeClr>
                </a:solidFill>
                <a:latin typeface="Helvetica Light"/>
                <a:cs typeface="Helvetica Light"/>
              </a:rPr>
              <a:t>These slides make pitch deck creation easier and more precise.</a:t>
            </a:r>
            <a:endParaRPr lang="en-US" sz="1800" b="1" u="sng" dirty="0">
              <a:solidFill>
                <a:schemeClr val="tx1">
                  <a:lumMod val="85000"/>
                  <a:lumOff val="15000"/>
                </a:schemeClr>
              </a:solidFill>
              <a:latin typeface="Helvetica Light"/>
              <a:cs typeface="Helvetica Light"/>
            </a:endParaRPr>
          </a:p>
          <a:p>
            <a:pPr>
              <a:buClr>
                <a:schemeClr val="tx1">
                  <a:lumMod val="85000"/>
                  <a:lumOff val="15000"/>
                </a:schemeClr>
              </a:buClr>
            </a:pPr>
            <a:r>
              <a:rPr lang="en-US" sz="1400" dirty="0" smtClean="0">
                <a:solidFill>
                  <a:schemeClr val="tx1">
                    <a:lumMod val="85000"/>
                    <a:lumOff val="15000"/>
                  </a:schemeClr>
                </a:solidFill>
                <a:latin typeface="Helvetica Light"/>
                <a:cs typeface="Helvetica Light"/>
              </a:rPr>
              <a:t>While each company is different, we included key pieces you should use, along with our opinions on what makes a great, investor-friendly pitch deck.</a:t>
            </a:r>
          </a:p>
          <a:p>
            <a:pPr>
              <a:buClr>
                <a:schemeClr val="tx1">
                  <a:lumMod val="85000"/>
                  <a:lumOff val="15000"/>
                </a:schemeClr>
              </a:buClr>
            </a:pPr>
            <a:r>
              <a:rPr lang="en-US" sz="1400" dirty="0" smtClean="0">
                <a:solidFill>
                  <a:schemeClr val="tx1">
                    <a:lumMod val="85000"/>
                    <a:lumOff val="15000"/>
                  </a:schemeClr>
                </a:solidFill>
                <a:latin typeface="Helvetica Light"/>
                <a:cs typeface="Helvetica Light"/>
              </a:rPr>
              <a:t>You should use these templates directionally</a:t>
            </a:r>
            <a:r>
              <a:rPr lang="en-US" sz="1400" dirty="0">
                <a:solidFill>
                  <a:schemeClr val="tx1">
                    <a:lumMod val="85000"/>
                    <a:lumOff val="15000"/>
                  </a:schemeClr>
                </a:solidFill>
                <a:latin typeface="Helvetica Light"/>
                <a:cs typeface="Helvetica Light"/>
              </a:rPr>
              <a:t> </a:t>
            </a:r>
            <a:r>
              <a:rPr lang="en-US" sz="1400" dirty="0" smtClean="0">
                <a:solidFill>
                  <a:schemeClr val="tx1">
                    <a:lumMod val="85000"/>
                    <a:lumOff val="15000"/>
                  </a:schemeClr>
                </a:solidFill>
                <a:latin typeface="Helvetica Light"/>
                <a:cs typeface="Helvetica Light"/>
              </a:rPr>
              <a:t>-- don’t simply copy/paste the entire resource.</a:t>
            </a:r>
          </a:p>
          <a:p>
            <a:pPr marL="0" indent="0">
              <a:buClr>
                <a:schemeClr val="tx1">
                  <a:lumMod val="85000"/>
                  <a:lumOff val="15000"/>
                </a:schemeClr>
              </a:buClr>
              <a:buNone/>
            </a:pPr>
            <a:endParaRPr lang="en-US" sz="1800" dirty="0" smtClean="0">
              <a:solidFill>
                <a:schemeClr val="tx1">
                  <a:lumMod val="85000"/>
                  <a:lumOff val="15000"/>
                </a:schemeClr>
              </a:solidFill>
              <a:latin typeface="Helvetica Light"/>
              <a:cs typeface="Helvetica Light"/>
            </a:endParaRPr>
          </a:p>
          <a:p>
            <a:pPr marL="0" indent="0">
              <a:buNone/>
            </a:pPr>
            <a:r>
              <a:rPr lang="en-US" sz="1800" b="1" u="sng" dirty="0" smtClean="0">
                <a:solidFill>
                  <a:schemeClr val="tx1">
                    <a:lumMod val="85000"/>
                    <a:lumOff val="15000"/>
                  </a:schemeClr>
                </a:solidFill>
                <a:latin typeface="Helvetica Light"/>
                <a:cs typeface="Helvetica Light"/>
              </a:rPr>
              <a:t>This was built for early-stage startups raising seed capital.</a:t>
            </a:r>
            <a:endParaRPr lang="en-US" sz="1800" b="1" u="sng" dirty="0">
              <a:solidFill>
                <a:schemeClr val="tx1">
                  <a:lumMod val="85000"/>
                  <a:lumOff val="15000"/>
                </a:schemeClr>
              </a:solidFill>
              <a:latin typeface="Helvetica Light"/>
              <a:cs typeface="Helvetica Light"/>
            </a:endParaRPr>
          </a:p>
          <a:p>
            <a:pPr>
              <a:buClr>
                <a:schemeClr val="tx1">
                  <a:lumMod val="85000"/>
                  <a:lumOff val="15000"/>
                </a:schemeClr>
              </a:buClr>
            </a:pPr>
            <a:r>
              <a:rPr lang="en-US" sz="1400" dirty="0" smtClean="0">
                <a:solidFill>
                  <a:schemeClr val="tx1">
                    <a:lumMod val="85000"/>
                    <a:lumOff val="15000"/>
                  </a:schemeClr>
                </a:solidFill>
                <a:latin typeface="Helvetica Light"/>
                <a:cs typeface="Helvetica Light"/>
              </a:rPr>
              <a:t>This is not intended for use by startups seeking Series A or later rounds, as you will need to include different information and/or craft a different narrative to successfully reach these financial milestones.</a:t>
            </a:r>
          </a:p>
          <a:p>
            <a:pPr marL="0" indent="0">
              <a:buClr>
                <a:schemeClr val="tx1">
                  <a:lumMod val="85000"/>
                  <a:lumOff val="15000"/>
                </a:schemeClr>
              </a:buClr>
              <a:buNone/>
            </a:pPr>
            <a:endParaRPr lang="en-US" sz="1800" dirty="0" smtClean="0">
              <a:solidFill>
                <a:schemeClr val="tx1">
                  <a:lumMod val="85000"/>
                  <a:lumOff val="15000"/>
                </a:schemeClr>
              </a:solidFill>
              <a:latin typeface="Helvetica Light"/>
              <a:cs typeface="Helvetica Light"/>
            </a:endParaRPr>
          </a:p>
          <a:p>
            <a:pPr marL="0" indent="0">
              <a:buNone/>
            </a:pPr>
            <a:endParaRPr lang="en-US" sz="1800" dirty="0">
              <a:solidFill>
                <a:schemeClr val="tx1">
                  <a:lumMod val="85000"/>
                  <a:lumOff val="15000"/>
                </a:schemeClr>
              </a:solidFill>
              <a:latin typeface="Helvetica Light"/>
              <a:cs typeface="Helvetica Light"/>
            </a:endParaRPr>
          </a:p>
        </p:txBody>
      </p:sp>
      <p:grpSp>
        <p:nvGrpSpPr>
          <p:cNvPr id="26" name="Group 25"/>
          <p:cNvGrpSpPr/>
          <p:nvPr/>
        </p:nvGrpSpPr>
        <p:grpSpPr>
          <a:xfrm>
            <a:off x="531898" y="4112229"/>
            <a:ext cx="2726128" cy="2176791"/>
            <a:chOff x="1043521" y="-1798674"/>
            <a:chExt cx="2478298" cy="1920698"/>
          </a:xfrm>
        </p:grpSpPr>
        <p:grpSp>
          <p:nvGrpSpPr>
            <p:cNvPr id="27" name="Group 26"/>
            <p:cNvGrpSpPr/>
            <p:nvPr/>
          </p:nvGrpSpPr>
          <p:grpSpPr>
            <a:xfrm>
              <a:off x="1043521" y="-1798674"/>
              <a:ext cx="2478298" cy="1920698"/>
              <a:chOff x="8862172" y="2277935"/>
              <a:chExt cx="2478298" cy="1920698"/>
            </a:xfrm>
          </p:grpSpPr>
          <p:sp>
            <p:nvSpPr>
              <p:cNvPr id="29" name="Folded Corner 28"/>
              <p:cNvSpPr/>
              <p:nvPr/>
            </p:nvSpPr>
            <p:spPr>
              <a:xfrm>
                <a:off x="8862172" y="2277935"/>
                <a:ext cx="2478298" cy="1920698"/>
              </a:xfrm>
              <a:prstGeom prst="foldedCorner">
                <a:avLst/>
              </a:prstGeom>
              <a:solidFill>
                <a:srgbClr val="E3DF3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0" name="TextBox 29"/>
              <p:cNvSpPr txBox="1"/>
              <p:nvPr/>
            </p:nvSpPr>
            <p:spPr>
              <a:xfrm>
                <a:off x="9639213" y="3502269"/>
                <a:ext cx="1543546" cy="611027"/>
              </a:xfrm>
              <a:prstGeom prst="rect">
                <a:avLst/>
              </a:prstGeom>
              <a:noFill/>
            </p:spPr>
            <p:txBody>
              <a:bodyPr wrap="none" rtlCol="0">
                <a:spAutoFit/>
              </a:bodyPr>
              <a:lstStyle/>
              <a:p>
                <a:r>
                  <a:rPr lang="en-US" sz="1300" b="1" dirty="0">
                    <a:latin typeface="Times New Roman"/>
                    <a:cs typeface="Times New Roman"/>
                  </a:rPr>
                  <a:t>David Beisel</a:t>
                </a:r>
              </a:p>
              <a:p>
                <a:r>
                  <a:rPr lang="en-US" sz="1300" dirty="0">
                    <a:latin typeface="Times New Roman"/>
                    <a:cs typeface="Times New Roman"/>
                  </a:rPr>
                  <a:t>Co-Founder &amp; Partner</a:t>
                </a:r>
              </a:p>
              <a:p>
                <a:r>
                  <a:rPr lang="en-US" sz="1300" dirty="0">
                    <a:latin typeface="Times New Roman"/>
                    <a:cs typeface="Times New Roman"/>
                  </a:rPr>
                  <a:t>NextView Ventures</a:t>
                </a:r>
              </a:p>
            </p:txBody>
          </p:sp>
          <p:sp>
            <p:nvSpPr>
              <p:cNvPr id="31" name="Rectangle 30"/>
              <p:cNvSpPr/>
              <p:nvPr/>
            </p:nvSpPr>
            <p:spPr>
              <a:xfrm>
                <a:off x="8903385" y="2328038"/>
                <a:ext cx="2408438" cy="964065"/>
              </a:xfrm>
              <a:prstGeom prst="rect">
                <a:avLst/>
              </a:prstGeom>
            </p:spPr>
            <p:txBody>
              <a:bodyPr wrap="square">
                <a:spAutoFit/>
              </a:bodyPr>
              <a:lstStyle/>
              <a:p>
                <a:pPr algn="dist"/>
                <a:r>
                  <a:rPr lang="en-US" sz="1300" dirty="0" smtClean="0">
                    <a:solidFill>
                      <a:srgbClr val="414141"/>
                    </a:solidFill>
                    <a:latin typeface="Times New Roman"/>
                    <a:cs typeface="Times New Roman"/>
                  </a:rPr>
                  <a:t>Throughout this resource, my partners and I offer some light commentary and opinions via these sticky notes. You’ll find them along the margins of a given slide.</a:t>
                </a:r>
                <a:endParaRPr lang="en-US" sz="1300" dirty="0">
                  <a:solidFill>
                    <a:srgbClr val="414141"/>
                  </a:solidFill>
                  <a:latin typeface="Times New Roman"/>
                  <a:cs typeface="Times New Roman"/>
                </a:endParaRPr>
              </a:p>
            </p:txBody>
          </p:sp>
        </p:grpSp>
        <p:pic>
          <p:nvPicPr>
            <p:cNvPr id="28" name="Picture 27" descr="beisel_01_sq.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29032" y="-730180"/>
              <a:ext cx="724678" cy="822960"/>
            </a:xfrm>
            <a:prstGeom prst="ellipse">
              <a:avLst/>
            </a:prstGeom>
          </p:spPr>
        </p:pic>
      </p:grpSp>
      <p:sp>
        <p:nvSpPr>
          <p:cNvPr id="2" name="TextBox 1"/>
          <p:cNvSpPr txBox="1"/>
          <p:nvPr/>
        </p:nvSpPr>
        <p:spPr>
          <a:xfrm>
            <a:off x="3717033" y="4587910"/>
            <a:ext cx="4999178" cy="1200329"/>
          </a:xfrm>
          <a:prstGeom prst="rect">
            <a:avLst/>
          </a:prstGeom>
          <a:noFill/>
        </p:spPr>
        <p:txBody>
          <a:bodyPr wrap="square" rtlCol="0">
            <a:spAutoFit/>
          </a:bodyPr>
          <a:lstStyle/>
          <a:p>
            <a:pPr marL="285750" indent="-285750">
              <a:buFont typeface="Wingdings" charset="2"/>
              <a:buChar char="Ø"/>
            </a:pPr>
            <a:r>
              <a:rPr lang="en-US" dirty="0" smtClean="0">
                <a:solidFill>
                  <a:schemeClr val="tx1">
                    <a:lumMod val="75000"/>
                    <a:lumOff val="25000"/>
                  </a:schemeClr>
                </a:solidFill>
                <a:latin typeface="Helvetica Light"/>
                <a:cs typeface="Helvetica Light"/>
              </a:rPr>
              <a:t>Some copy is packaged in </a:t>
            </a:r>
            <a:r>
              <a:rPr lang="en-US" dirty="0" smtClean="0">
                <a:solidFill>
                  <a:srgbClr val="3498E0"/>
                </a:solidFill>
                <a:latin typeface="Helvetica Light"/>
                <a:cs typeface="Helvetica Light"/>
              </a:rPr>
              <a:t>[blue and brackets]</a:t>
            </a:r>
            <a:r>
              <a:rPr lang="en-US" b="1" dirty="0" smtClean="0">
                <a:solidFill>
                  <a:srgbClr val="40A2CB"/>
                </a:solidFill>
                <a:latin typeface="Helvetica Light"/>
                <a:cs typeface="Helvetica Light"/>
              </a:rPr>
              <a:t> </a:t>
            </a:r>
            <a:r>
              <a:rPr lang="en-US" dirty="0" smtClean="0">
                <a:solidFill>
                  <a:srgbClr val="404040"/>
                </a:solidFill>
                <a:latin typeface="Helvetica Light"/>
                <a:cs typeface="Helvetica Light"/>
              </a:rPr>
              <a:t>to be extra clear that it’s just placeholder and should be updated.</a:t>
            </a:r>
          </a:p>
          <a:p>
            <a:endParaRPr lang="en-US" dirty="0">
              <a:solidFill>
                <a:srgbClr val="404040"/>
              </a:solidFill>
              <a:latin typeface="Helvetica Light"/>
              <a:cs typeface="Helvetica Light"/>
            </a:endParaRPr>
          </a:p>
        </p:txBody>
      </p:sp>
      <p:sp>
        <p:nvSpPr>
          <p:cNvPr id="16" name="Text Placeholder 7"/>
          <p:cNvSpPr txBox="1">
            <a:spLocks/>
          </p:cNvSpPr>
          <p:nvPr/>
        </p:nvSpPr>
        <p:spPr>
          <a:xfrm>
            <a:off x="756729" y="459899"/>
            <a:ext cx="7630543" cy="5752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Font typeface="Arial"/>
              <a:buNone/>
            </a:pPr>
            <a:r>
              <a:rPr lang="en-US" sz="4200" dirty="0" smtClean="0">
                <a:solidFill>
                  <a:schemeClr val="bg1"/>
                </a:solidFill>
                <a:latin typeface="Helvetica Light"/>
                <a:cs typeface="Helvetica Light"/>
              </a:rPr>
              <a:t>How to Use This Resource</a:t>
            </a:r>
          </a:p>
        </p:txBody>
      </p:sp>
    </p:spTree>
    <p:extLst>
      <p:ext uri="{BB962C8B-B14F-4D97-AF65-F5344CB8AC3E}">
        <p14:creationId xmlns:p14="http://schemas.microsoft.com/office/powerpoint/2010/main" val="2034039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Financials/Budget</a:t>
            </a:r>
            <a:endParaRPr lang="en-US" sz="3600" dirty="0">
              <a:solidFill>
                <a:schemeClr val="tx1">
                  <a:lumMod val="75000"/>
                  <a:lumOff val="25000"/>
                </a:schemeClr>
              </a:solidFill>
            </a:endParaRPr>
          </a:p>
        </p:txBody>
      </p:sp>
      <p:pic>
        <p:nvPicPr>
          <p:cNvPr id="4" name="Picture 3" descr="ex.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grpSp>
        <p:nvGrpSpPr>
          <p:cNvPr id="9" name="Group 8"/>
          <p:cNvGrpSpPr/>
          <p:nvPr/>
        </p:nvGrpSpPr>
        <p:grpSpPr>
          <a:xfrm>
            <a:off x="-2370551" y="984423"/>
            <a:ext cx="2726128" cy="2176791"/>
            <a:chOff x="1043521" y="-1798674"/>
            <a:chExt cx="2478298" cy="1920698"/>
          </a:xfrm>
        </p:grpSpPr>
        <p:grpSp>
          <p:nvGrpSpPr>
            <p:cNvPr id="10" name="Group 9"/>
            <p:cNvGrpSpPr/>
            <p:nvPr/>
          </p:nvGrpSpPr>
          <p:grpSpPr>
            <a:xfrm>
              <a:off x="1043521" y="-1798674"/>
              <a:ext cx="2478298" cy="1920698"/>
              <a:chOff x="8862172" y="2277935"/>
              <a:chExt cx="2478298" cy="1920698"/>
            </a:xfrm>
          </p:grpSpPr>
          <p:sp>
            <p:nvSpPr>
              <p:cNvPr id="12" name="Folded Corner 11"/>
              <p:cNvSpPr/>
              <p:nvPr/>
            </p:nvSpPr>
            <p:spPr>
              <a:xfrm>
                <a:off x="8862172" y="2277935"/>
                <a:ext cx="2478298" cy="1920698"/>
              </a:xfrm>
              <a:prstGeom prst="foldedCorner">
                <a:avLst/>
              </a:prstGeom>
              <a:solidFill>
                <a:srgbClr val="E3DF3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3" name="TextBox 12"/>
              <p:cNvSpPr txBox="1"/>
              <p:nvPr/>
            </p:nvSpPr>
            <p:spPr>
              <a:xfrm>
                <a:off x="9639213" y="3502269"/>
                <a:ext cx="1543546" cy="611027"/>
              </a:xfrm>
              <a:prstGeom prst="rect">
                <a:avLst/>
              </a:prstGeom>
              <a:noFill/>
            </p:spPr>
            <p:txBody>
              <a:bodyPr wrap="none" rtlCol="0">
                <a:spAutoFit/>
              </a:bodyPr>
              <a:lstStyle/>
              <a:p>
                <a:r>
                  <a:rPr lang="en-US" sz="1300" b="1" dirty="0">
                    <a:latin typeface="Times New Roman"/>
                    <a:cs typeface="Times New Roman"/>
                  </a:rPr>
                  <a:t>David Beisel</a:t>
                </a:r>
              </a:p>
              <a:p>
                <a:r>
                  <a:rPr lang="en-US" sz="1300" dirty="0">
                    <a:latin typeface="Times New Roman"/>
                    <a:cs typeface="Times New Roman"/>
                  </a:rPr>
                  <a:t>Co-Founder &amp; Partner</a:t>
                </a:r>
              </a:p>
              <a:p>
                <a:r>
                  <a:rPr lang="en-US" sz="1300" dirty="0">
                    <a:latin typeface="Times New Roman"/>
                    <a:cs typeface="Times New Roman"/>
                  </a:rPr>
                  <a:t>NextView Ventures</a:t>
                </a:r>
              </a:p>
            </p:txBody>
          </p:sp>
          <p:sp>
            <p:nvSpPr>
              <p:cNvPr id="14" name="Rectangle 13"/>
              <p:cNvSpPr/>
              <p:nvPr/>
            </p:nvSpPr>
            <p:spPr>
              <a:xfrm>
                <a:off x="8903385" y="2328038"/>
                <a:ext cx="2408438" cy="964065"/>
              </a:xfrm>
              <a:prstGeom prst="rect">
                <a:avLst/>
              </a:prstGeom>
            </p:spPr>
            <p:txBody>
              <a:bodyPr wrap="square">
                <a:spAutoFit/>
              </a:bodyPr>
              <a:lstStyle/>
              <a:p>
                <a:pPr algn="dist"/>
                <a:r>
                  <a:rPr lang="en-US" sz="1300" dirty="0" smtClean="0">
                    <a:solidFill>
                      <a:srgbClr val="414141"/>
                    </a:solidFill>
                    <a:latin typeface="Times New Roman"/>
                    <a:cs typeface="Times New Roman"/>
                  </a:rPr>
                  <a:t>This is definitely a slide you need, but the purpose is NOT to have a crystal ball. Instead, show that you’ve given critical thought to the financial structure of your business.</a:t>
                </a:r>
                <a:endParaRPr lang="en-US" sz="1300" dirty="0">
                  <a:solidFill>
                    <a:srgbClr val="414141"/>
                  </a:solidFill>
                  <a:latin typeface="Times New Roman"/>
                  <a:cs typeface="Times New Roman"/>
                </a:endParaRPr>
              </a:p>
            </p:txBody>
          </p:sp>
        </p:grpSp>
        <p:pic>
          <p:nvPicPr>
            <p:cNvPr id="11" name="Picture 10" descr="beisel_01_sq.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29032" y="-730180"/>
              <a:ext cx="724678" cy="822960"/>
            </a:xfrm>
            <a:prstGeom prst="ellipse">
              <a:avLst/>
            </a:prstGeom>
          </p:spPr>
        </p:pic>
      </p:grpSp>
      <p:sp>
        <p:nvSpPr>
          <p:cNvPr id="15" name="Text Placeholder 1"/>
          <p:cNvSpPr txBox="1">
            <a:spLocks/>
          </p:cNvSpPr>
          <p:nvPr/>
        </p:nvSpPr>
        <p:spPr>
          <a:xfrm>
            <a:off x="481262" y="1071219"/>
            <a:ext cx="8449377" cy="4930140"/>
          </a:xfrm>
          <a:prstGeom prst="rect">
            <a:avLst/>
          </a:prstGeom>
          <a:noFill/>
        </p:spPr>
        <p:txBody>
          <a:bodyPr lIns="101882" tIns="50941" rIns="101882" bIns="50941">
            <a:noAutofit/>
          </a:bodyPr>
          <a:lstStyle>
            <a:lvl1pPr marL="342900" indent="-342900" algn="l" defTabSz="457200" rtl="0" eaLnBrk="1" latinLnBrk="0" hangingPunct="1">
              <a:spcBef>
                <a:spcPct val="20000"/>
              </a:spcBef>
              <a:buClr>
                <a:srgbClr val="E5425D"/>
              </a:buClr>
              <a:buFont typeface="Arial"/>
              <a:buChar char="•"/>
              <a:defRPr sz="3200" b="0" i="0" kern="1200">
                <a:solidFill>
                  <a:schemeClr val="tx1">
                    <a:lumMod val="50000"/>
                  </a:schemeClr>
                </a:solidFill>
                <a:latin typeface="Baskerville"/>
                <a:ea typeface="+mn-ea"/>
                <a:cs typeface="Verdana"/>
              </a:defRPr>
            </a:lvl1pPr>
            <a:lvl2pPr marL="742950" indent="-285750" algn="l" defTabSz="457200" rtl="0" eaLnBrk="1" latinLnBrk="0" hangingPunct="1">
              <a:spcBef>
                <a:spcPct val="20000"/>
              </a:spcBef>
              <a:buClr>
                <a:srgbClr val="E5425D"/>
              </a:buClr>
              <a:buFont typeface="Arial" panose="020B0604020202020204" pitchFamily="34" charset="0"/>
              <a:buChar char="•"/>
              <a:defRPr sz="2400" b="0" i="0" kern="1200">
                <a:solidFill>
                  <a:schemeClr val="tx1">
                    <a:lumMod val="50000"/>
                  </a:schemeClr>
                </a:solidFill>
                <a:latin typeface="Baskerville"/>
                <a:ea typeface="+mn-ea"/>
                <a:cs typeface="Verdana"/>
              </a:defRPr>
            </a:lvl2pPr>
            <a:lvl3pPr marL="1143000" indent="-228600" algn="l" defTabSz="457200" rtl="0" eaLnBrk="1" latinLnBrk="0" hangingPunct="1">
              <a:spcBef>
                <a:spcPct val="20000"/>
              </a:spcBef>
              <a:buClr>
                <a:srgbClr val="E5425D"/>
              </a:buClr>
              <a:buFont typeface="Arial"/>
              <a:buChar char="•"/>
              <a:defRPr sz="2400" b="0" i="0" kern="1200">
                <a:solidFill>
                  <a:schemeClr val="tx1">
                    <a:lumMod val="50000"/>
                  </a:schemeClr>
                </a:solidFill>
                <a:latin typeface="Baskerville"/>
                <a:ea typeface="+mn-ea"/>
                <a:cs typeface="Verdana"/>
              </a:defRPr>
            </a:lvl3pPr>
            <a:lvl4pPr marL="16002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4pPr>
            <a:lvl5pPr marL="20574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u="sng" dirty="0" smtClean="0">
                <a:solidFill>
                  <a:schemeClr val="tx1">
                    <a:lumMod val="75000"/>
                    <a:lumOff val="25000"/>
                  </a:schemeClr>
                </a:solidFill>
                <a:latin typeface="Helvetica Light"/>
                <a:cs typeface="Helvetica Light"/>
              </a:rPr>
              <a:t>Revenue</a:t>
            </a:r>
            <a:r>
              <a:rPr lang="en-US" sz="1400" b="1" dirty="0" smtClean="0">
                <a:solidFill>
                  <a:schemeClr val="tx1">
                    <a:lumMod val="75000"/>
                    <a:lumOff val="25000"/>
                  </a:schemeClr>
                </a:solidFill>
                <a:latin typeface="Helvetica Light"/>
                <a:cs typeface="Helvetica Light"/>
              </a:rPr>
              <a:t>			</a:t>
            </a:r>
            <a:r>
              <a:rPr lang="en-US" sz="1400" b="1" u="sng" dirty="0" smtClean="0">
                <a:solidFill>
                  <a:schemeClr val="tx1">
                    <a:lumMod val="75000"/>
                    <a:lumOff val="25000"/>
                  </a:schemeClr>
                </a:solidFill>
                <a:latin typeface="Helvetica Light"/>
                <a:cs typeface="Helvetica Light"/>
              </a:rPr>
              <a:t>Q1       Q2       Q3       </a:t>
            </a:r>
            <a:r>
              <a:rPr lang="en-US" sz="1400" b="1" u="sng" dirty="0">
                <a:solidFill>
                  <a:schemeClr val="tx1">
                    <a:lumMod val="75000"/>
                    <a:lumOff val="25000"/>
                  </a:schemeClr>
                </a:solidFill>
                <a:latin typeface="Helvetica Light"/>
                <a:cs typeface="Helvetica Light"/>
              </a:rPr>
              <a:t>Q4       </a:t>
            </a:r>
            <a:r>
              <a:rPr lang="en-US" sz="1400" b="1" u="sng" dirty="0">
                <a:solidFill>
                  <a:schemeClr val="tx1">
                    <a:lumMod val="75000"/>
                    <a:lumOff val="25000"/>
                  </a:schemeClr>
                </a:solidFill>
                <a:latin typeface="Helvetica"/>
                <a:cs typeface="Helvetica"/>
              </a:rPr>
              <a:t>Year1</a:t>
            </a:r>
            <a:r>
              <a:rPr lang="en-US" sz="1400" b="1" dirty="0">
                <a:solidFill>
                  <a:schemeClr val="tx1">
                    <a:lumMod val="75000"/>
                    <a:lumOff val="25000"/>
                  </a:schemeClr>
                </a:solidFill>
                <a:latin typeface="Helvetica Light"/>
                <a:cs typeface="Helvetica Light"/>
              </a:rPr>
              <a:t> </a:t>
            </a:r>
            <a:r>
              <a:rPr lang="en-US" sz="1400" b="1" dirty="0" smtClean="0">
                <a:solidFill>
                  <a:schemeClr val="tx1">
                    <a:lumMod val="75000"/>
                    <a:lumOff val="25000"/>
                  </a:schemeClr>
                </a:solidFill>
                <a:latin typeface="Helvetica Light"/>
                <a:cs typeface="Helvetica Light"/>
              </a:rPr>
              <a:t>	</a:t>
            </a:r>
            <a:r>
              <a:rPr lang="en-US" sz="1400" b="1" u="sng" dirty="0" smtClean="0">
                <a:solidFill>
                  <a:schemeClr val="tx1">
                    <a:lumMod val="75000"/>
                    <a:lumOff val="25000"/>
                  </a:schemeClr>
                </a:solidFill>
                <a:latin typeface="Helvetica Light"/>
                <a:cs typeface="Helvetica Light"/>
              </a:rPr>
              <a:t>Q1       </a:t>
            </a:r>
            <a:r>
              <a:rPr lang="en-US" sz="1400" b="1" u="sng" dirty="0">
                <a:solidFill>
                  <a:schemeClr val="tx1">
                    <a:lumMod val="75000"/>
                    <a:lumOff val="25000"/>
                  </a:schemeClr>
                </a:solidFill>
                <a:latin typeface="Helvetica Light"/>
                <a:cs typeface="Helvetica Light"/>
              </a:rPr>
              <a:t>Q2       Q3       Q4       </a:t>
            </a:r>
            <a:r>
              <a:rPr lang="en-US" sz="1400" b="1" u="sng" dirty="0" smtClean="0">
                <a:solidFill>
                  <a:schemeClr val="tx1">
                    <a:lumMod val="75000"/>
                    <a:lumOff val="25000"/>
                  </a:schemeClr>
                </a:solidFill>
                <a:latin typeface="Helvetica"/>
                <a:cs typeface="Helvetica"/>
              </a:rPr>
              <a:t>Year2</a:t>
            </a:r>
            <a:endParaRPr lang="en-US" sz="1400" b="1" u="sng" dirty="0">
              <a:solidFill>
                <a:schemeClr val="tx1">
                  <a:lumMod val="75000"/>
                  <a:lumOff val="25000"/>
                </a:schemeClr>
              </a:solidFill>
              <a:latin typeface="Helvetica"/>
              <a:cs typeface="Helvetica"/>
            </a:endParaRPr>
          </a:p>
          <a:p>
            <a:pPr marL="0" indent="0">
              <a:buClr>
                <a:schemeClr val="tx1">
                  <a:lumMod val="85000"/>
                  <a:lumOff val="15000"/>
                </a:schemeClr>
              </a:buClr>
              <a:buNone/>
            </a:pPr>
            <a:r>
              <a:rPr lang="en-US" sz="1400" dirty="0" smtClean="0">
                <a:solidFill>
                  <a:schemeClr val="tx1">
                    <a:lumMod val="75000"/>
                    <a:lumOff val="25000"/>
                  </a:schemeClr>
                </a:solidFill>
                <a:latin typeface="Helvetica Light"/>
                <a:cs typeface="Helvetica Light"/>
              </a:rPr>
              <a:t>	Item			$X</a:t>
            </a:r>
            <a:r>
              <a:rPr lang="en-US" sz="1400" dirty="0">
                <a:solidFill>
                  <a:schemeClr val="tx1">
                    <a:lumMod val="75000"/>
                    <a:lumOff val="25000"/>
                  </a:schemeClr>
                </a:solidFill>
                <a:latin typeface="Helvetica Light"/>
                <a:cs typeface="Helvetica Light"/>
              </a:rPr>
              <a:t> </a:t>
            </a:r>
            <a:r>
              <a:rPr lang="en-US" sz="1400" dirty="0" smtClean="0">
                <a:solidFill>
                  <a:schemeClr val="tx1">
                    <a:lumMod val="75000"/>
                    <a:lumOff val="25000"/>
                  </a:schemeClr>
                </a:solidFill>
                <a:latin typeface="Helvetica Light"/>
                <a:cs typeface="Helvetica Light"/>
              </a:rPr>
              <a:t>       $X        $X       $X	   </a:t>
            </a:r>
            <a:r>
              <a:rPr lang="en-US" sz="1400" b="1" dirty="0" smtClean="0">
                <a:solidFill>
                  <a:schemeClr val="tx1">
                    <a:lumMod val="75000"/>
                    <a:lumOff val="25000"/>
                  </a:schemeClr>
                </a:solidFill>
                <a:latin typeface="Helvetica"/>
                <a:cs typeface="Helvetica"/>
              </a:rPr>
              <a:t>$X		</a:t>
            </a:r>
            <a:r>
              <a:rPr lang="en-US" sz="1400" dirty="0">
                <a:solidFill>
                  <a:schemeClr val="tx1">
                    <a:lumMod val="75000"/>
                    <a:lumOff val="25000"/>
                  </a:schemeClr>
                </a:solidFill>
                <a:latin typeface="Helvetica Light"/>
                <a:cs typeface="Helvetica Light"/>
              </a:rPr>
              <a:t>$X        $X        $X       $X	   </a:t>
            </a:r>
            <a:r>
              <a:rPr lang="en-US" sz="1400" b="1" dirty="0">
                <a:solidFill>
                  <a:schemeClr val="tx1">
                    <a:lumMod val="75000"/>
                    <a:lumOff val="25000"/>
                  </a:schemeClr>
                </a:solidFill>
                <a:latin typeface="Helvetica"/>
                <a:cs typeface="Helvetica"/>
              </a:rPr>
              <a:t>$X</a:t>
            </a:r>
            <a:endParaRPr lang="en-US" sz="1400" b="1" dirty="0" smtClean="0">
              <a:solidFill>
                <a:schemeClr val="tx1">
                  <a:lumMod val="75000"/>
                  <a:lumOff val="25000"/>
                </a:schemeClr>
              </a:solidFill>
              <a:latin typeface="Helvetica"/>
              <a:cs typeface="Helvetica"/>
            </a:endParaRPr>
          </a:p>
          <a:p>
            <a:pPr marL="0" indent="0">
              <a:buClr>
                <a:schemeClr val="tx1">
                  <a:lumMod val="85000"/>
                  <a:lumOff val="15000"/>
                </a:schemeClr>
              </a:buClr>
              <a:buNone/>
            </a:pPr>
            <a:r>
              <a:rPr lang="en-US" sz="1400" dirty="0">
                <a:solidFill>
                  <a:schemeClr val="tx1">
                    <a:lumMod val="75000"/>
                    <a:lumOff val="25000"/>
                  </a:schemeClr>
                </a:solidFill>
                <a:latin typeface="Helvetica Light"/>
                <a:cs typeface="Helvetica Light"/>
              </a:rPr>
              <a:t>	</a:t>
            </a:r>
            <a:r>
              <a:rPr lang="en-US" sz="1400" dirty="0" smtClean="0">
                <a:solidFill>
                  <a:schemeClr val="tx1">
                    <a:lumMod val="75000"/>
                    <a:lumOff val="25000"/>
                  </a:schemeClr>
                </a:solidFill>
                <a:latin typeface="Helvetica Light"/>
                <a:cs typeface="Helvetica Light"/>
              </a:rPr>
              <a:t>Item</a:t>
            </a:r>
            <a:r>
              <a:rPr lang="en-US" sz="1400" dirty="0">
                <a:solidFill>
                  <a:schemeClr val="tx1">
                    <a:lumMod val="75000"/>
                    <a:lumOff val="25000"/>
                  </a:schemeClr>
                </a:solidFill>
                <a:latin typeface="Helvetica Light"/>
                <a:cs typeface="Helvetica Light"/>
              </a:rPr>
              <a:t>			</a:t>
            </a:r>
            <a:r>
              <a:rPr lang="en-US" sz="1400" dirty="0" smtClean="0">
                <a:solidFill>
                  <a:schemeClr val="tx1">
                    <a:lumMod val="75000"/>
                    <a:lumOff val="25000"/>
                  </a:schemeClr>
                </a:solidFill>
                <a:latin typeface="Helvetica Light"/>
                <a:cs typeface="Helvetica Light"/>
              </a:rPr>
              <a:t>$X</a:t>
            </a:r>
            <a:r>
              <a:rPr lang="en-US" sz="1400" dirty="0">
                <a:solidFill>
                  <a:schemeClr val="tx1">
                    <a:lumMod val="75000"/>
                    <a:lumOff val="25000"/>
                  </a:schemeClr>
                </a:solidFill>
                <a:latin typeface="Helvetica Light"/>
                <a:cs typeface="Helvetica Light"/>
              </a:rPr>
              <a:t>	 </a:t>
            </a:r>
            <a:r>
              <a:rPr lang="en-US" sz="1400" dirty="0" smtClean="0">
                <a:solidFill>
                  <a:schemeClr val="tx1">
                    <a:lumMod val="75000"/>
                    <a:lumOff val="25000"/>
                  </a:schemeClr>
                </a:solidFill>
                <a:latin typeface="Helvetica Light"/>
                <a:cs typeface="Helvetica Light"/>
              </a:rPr>
              <a:t>  $X	      $X       $X         </a:t>
            </a:r>
            <a:r>
              <a:rPr lang="en-US" sz="1400" b="1" dirty="0" smtClean="0">
                <a:solidFill>
                  <a:schemeClr val="tx1">
                    <a:lumMod val="75000"/>
                    <a:lumOff val="25000"/>
                  </a:schemeClr>
                </a:solidFill>
                <a:latin typeface="Helvetica"/>
                <a:cs typeface="Helvetica"/>
              </a:rPr>
              <a:t>$X		</a:t>
            </a:r>
            <a:r>
              <a:rPr lang="en-US" sz="1400" dirty="0">
                <a:solidFill>
                  <a:schemeClr val="tx1">
                    <a:lumMod val="75000"/>
                    <a:lumOff val="25000"/>
                  </a:schemeClr>
                </a:solidFill>
                <a:latin typeface="Helvetica Light"/>
                <a:cs typeface="Helvetica Light"/>
              </a:rPr>
              <a:t>$X        $X        $X       $X	   </a:t>
            </a:r>
            <a:r>
              <a:rPr lang="en-US" sz="1400" b="1" dirty="0">
                <a:solidFill>
                  <a:schemeClr val="tx1">
                    <a:lumMod val="75000"/>
                    <a:lumOff val="25000"/>
                  </a:schemeClr>
                </a:solidFill>
                <a:latin typeface="Helvetica"/>
                <a:cs typeface="Helvetica"/>
              </a:rPr>
              <a:t>$X</a:t>
            </a:r>
            <a:endParaRPr lang="en-US" sz="1400" b="1" dirty="0" smtClean="0">
              <a:solidFill>
                <a:schemeClr val="tx1">
                  <a:lumMod val="75000"/>
                  <a:lumOff val="25000"/>
                </a:schemeClr>
              </a:solidFill>
              <a:latin typeface="Helvetica"/>
              <a:cs typeface="Helvetica"/>
            </a:endParaRPr>
          </a:p>
          <a:p>
            <a:pPr marL="0" indent="0">
              <a:buClr>
                <a:schemeClr val="tx1">
                  <a:lumMod val="85000"/>
                  <a:lumOff val="15000"/>
                </a:schemeClr>
              </a:buClr>
              <a:buNone/>
            </a:pPr>
            <a:r>
              <a:rPr lang="en-US" sz="1400" i="1" dirty="0" smtClean="0">
                <a:solidFill>
                  <a:schemeClr val="tx1">
                    <a:lumMod val="75000"/>
                    <a:lumOff val="25000"/>
                  </a:schemeClr>
                </a:solidFill>
                <a:latin typeface="Helvetica Light"/>
                <a:cs typeface="Helvetica Light"/>
              </a:rPr>
              <a:t>Total Revenue</a:t>
            </a:r>
            <a:r>
              <a:rPr lang="en-US" sz="1400" i="1" dirty="0">
                <a:solidFill>
                  <a:schemeClr val="tx1">
                    <a:lumMod val="75000"/>
                    <a:lumOff val="25000"/>
                  </a:schemeClr>
                </a:solidFill>
                <a:latin typeface="Helvetica Light"/>
                <a:cs typeface="Helvetica Light"/>
              </a:rPr>
              <a:t>		$X        $X        $X       $X	  </a:t>
            </a:r>
            <a:r>
              <a:rPr lang="en-US" sz="1400" i="1" dirty="0" smtClean="0">
                <a:solidFill>
                  <a:schemeClr val="tx1">
                    <a:lumMod val="75000"/>
                    <a:lumOff val="25000"/>
                  </a:schemeClr>
                </a:solidFill>
                <a:latin typeface="Helvetica Light"/>
                <a:cs typeface="Helvetica Light"/>
              </a:rPr>
              <a:t> </a:t>
            </a:r>
            <a:r>
              <a:rPr lang="en-US" sz="1400" b="1" i="1" dirty="0" smtClean="0">
                <a:solidFill>
                  <a:schemeClr val="tx1">
                    <a:lumMod val="75000"/>
                    <a:lumOff val="25000"/>
                  </a:schemeClr>
                </a:solidFill>
                <a:latin typeface="Helvetica"/>
                <a:cs typeface="Helvetica"/>
              </a:rPr>
              <a:t>$X</a:t>
            </a:r>
            <a:r>
              <a:rPr lang="en-US" sz="1400" i="1" dirty="0">
                <a:solidFill>
                  <a:schemeClr val="tx1">
                    <a:lumMod val="75000"/>
                    <a:lumOff val="25000"/>
                  </a:schemeClr>
                </a:solidFill>
                <a:latin typeface="Helvetica Light"/>
                <a:cs typeface="Helvetica Light"/>
              </a:rPr>
              <a:t>	</a:t>
            </a:r>
            <a:r>
              <a:rPr lang="en-US" sz="1400" i="1" dirty="0" smtClean="0">
                <a:solidFill>
                  <a:schemeClr val="tx1">
                    <a:lumMod val="75000"/>
                    <a:lumOff val="25000"/>
                  </a:schemeClr>
                </a:solidFill>
                <a:latin typeface="Helvetica Light"/>
                <a:cs typeface="Helvetica Light"/>
              </a:rPr>
              <a:t>	</a:t>
            </a:r>
            <a:r>
              <a:rPr lang="en-US" sz="1400" i="1" dirty="0">
                <a:solidFill>
                  <a:schemeClr val="tx1">
                    <a:lumMod val="75000"/>
                    <a:lumOff val="25000"/>
                  </a:schemeClr>
                </a:solidFill>
                <a:latin typeface="Helvetica Light"/>
                <a:cs typeface="Helvetica Light"/>
              </a:rPr>
              <a:t>$X        $X        $X       $X	   </a:t>
            </a:r>
            <a:r>
              <a:rPr lang="en-US" sz="1400" b="1" i="1" dirty="0">
                <a:solidFill>
                  <a:schemeClr val="tx1">
                    <a:lumMod val="75000"/>
                    <a:lumOff val="25000"/>
                  </a:schemeClr>
                </a:solidFill>
                <a:latin typeface="Helvetica"/>
                <a:cs typeface="Helvetica"/>
              </a:rPr>
              <a:t>$X</a:t>
            </a:r>
            <a:endParaRPr lang="en-US" sz="1400" i="1" dirty="0" smtClean="0">
              <a:solidFill>
                <a:schemeClr val="tx1">
                  <a:lumMod val="75000"/>
                  <a:lumOff val="25000"/>
                </a:schemeClr>
              </a:solidFill>
              <a:latin typeface="Helvetica Light"/>
              <a:cs typeface="Helvetica Light"/>
            </a:endParaRPr>
          </a:p>
          <a:p>
            <a:pPr marL="0" indent="0">
              <a:buClr>
                <a:schemeClr val="tx1">
                  <a:lumMod val="85000"/>
                  <a:lumOff val="15000"/>
                </a:schemeClr>
              </a:buClr>
              <a:buNone/>
            </a:pPr>
            <a:endParaRPr lang="en-US" sz="1400" dirty="0">
              <a:solidFill>
                <a:schemeClr val="tx1">
                  <a:lumMod val="75000"/>
                  <a:lumOff val="25000"/>
                </a:schemeClr>
              </a:solidFill>
              <a:latin typeface="Helvetica Light"/>
              <a:cs typeface="Helvetica Light"/>
            </a:endParaRPr>
          </a:p>
          <a:p>
            <a:pPr marL="0" indent="0">
              <a:buClr>
                <a:schemeClr val="tx1">
                  <a:lumMod val="85000"/>
                  <a:lumOff val="15000"/>
                </a:schemeClr>
              </a:buClr>
              <a:buNone/>
            </a:pPr>
            <a:r>
              <a:rPr lang="en-US" sz="1400" u="sng" dirty="0" smtClean="0">
                <a:solidFill>
                  <a:schemeClr val="tx1">
                    <a:lumMod val="75000"/>
                    <a:lumOff val="25000"/>
                  </a:schemeClr>
                </a:solidFill>
                <a:latin typeface="Helvetica Light"/>
                <a:cs typeface="Helvetica Light"/>
              </a:rPr>
              <a:t>Cost of goods sold</a:t>
            </a:r>
          </a:p>
          <a:p>
            <a:pPr marL="0" indent="0">
              <a:buClr>
                <a:schemeClr val="tx1">
                  <a:lumMod val="85000"/>
                  <a:lumOff val="15000"/>
                </a:schemeClr>
              </a:buClr>
              <a:buNone/>
            </a:pPr>
            <a:r>
              <a:rPr lang="en-US" sz="1400" dirty="0">
                <a:solidFill>
                  <a:schemeClr val="tx1">
                    <a:lumMod val="75000"/>
                    <a:lumOff val="25000"/>
                  </a:schemeClr>
                </a:solidFill>
                <a:latin typeface="Helvetica Light"/>
                <a:cs typeface="Helvetica Light"/>
              </a:rPr>
              <a:t>	</a:t>
            </a:r>
            <a:r>
              <a:rPr lang="en-US" sz="1400" dirty="0" smtClean="0">
                <a:solidFill>
                  <a:schemeClr val="tx1">
                    <a:lumMod val="75000"/>
                    <a:lumOff val="25000"/>
                  </a:schemeClr>
                </a:solidFill>
                <a:latin typeface="Helvetica Light"/>
                <a:cs typeface="Helvetica Light"/>
              </a:rPr>
              <a:t>Item</a:t>
            </a:r>
            <a:r>
              <a:rPr lang="en-US" sz="1400" dirty="0">
                <a:solidFill>
                  <a:schemeClr val="tx1">
                    <a:lumMod val="75000"/>
                    <a:lumOff val="25000"/>
                  </a:schemeClr>
                </a:solidFill>
                <a:latin typeface="Helvetica Light"/>
                <a:cs typeface="Helvetica Light"/>
              </a:rPr>
              <a:t>			$X        $X        $X       $X	   </a:t>
            </a:r>
            <a:r>
              <a:rPr lang="en-US" sz="1400" b="1" dirty="0">
                <a:solidFill>
                  <a:schemeClr val="tx1">
                    <a:lumMod val="75000"/>
                    <a:lumOff val="25000"/>
                  </a:schemeClr>
                </a:solidFill>
                <a:latin typeface="Helvetica"/>
                <a:cs typeface="Helvetica"/>
              </a:rPr>
              <a:t>$</a:t>
            </a:r>
            <a:r>
              <a:rPr lang="en-US" sz="1400" b="1" dirty="0" smtClean="0">
                <a:solidFill>
                  <a:schemeClr val="tx1">
                    <a:lumMod val="75000"/>
                    <a:lumOff val="25000"/>
                  </a:schemeClr>
                </a:solidFill>
                <a:latin typeface="Helvetica"/>
                <a:cs typeface="Helvetica"/>
              </a:rPr>
              <a:t>X		</a:t>
            </a:r>
            <a:r>
              <a:rPr lang="en-US" sz="1400" dirty="0">
                <a:solidFill>
                  <a:schemeClr val="tx1">
                    <a:lumMod val="75000"/>
                    <a:lumOff val="25000"/>
                  </a:schemeClr>
                </a:solidFill>
                <a:latin typeface="Helvetica Light"/>
                <a:cs typeface="Helvetica Light"/>
              </a:rPr>
              <a:t>$X        $X        $X       $X	   </a:t>
            </a:r>
            <a:r>
              <a:rPr lang="en-US" sz="1400" b="1" dirty="0">
                <a:solidFill>
                  <a:schemeClr val="tx1">
                    <a:lumMod val="75000"/>
                    <a:lumOff val="25000"/>
                  </a:schemeClr>
                </a:solidFill>
                <a:latin typeface="Helvetica"/>
                <a:cs typeface="Helvetica"/>
              </a:rPr>
              <a:t>$X</a:t>
            </a:r>
            <a:endParaRPr lang="en-US" sz="1400" dirty="0" smtClean="0">
              <a:solidFill>
                <a:schemeClr val="tx1">
                  <a:lumMod val="75000"/>
                  <a:lumOff val="25000"/>
                </a:schemeClr>
              </a:solidFill>
              <a:latin typeface="Helvetica Light"/>
              <a:cs typeface="Helvetica Light"/>
            </a:endParaRPr>
          </a:p>
          <a:p>
            <a:pPr marL="0" indent="0">
              <a:buClr>
                <a:schemeClr val="tx1">
                  <a:lumMod val="85000"/>
                  <a:lumOff val="15000"/>
                </a:schemeClr>
              </a:buClr>
              <a:buNone/>
            </a:pPr>
            <a:r>
              <a:rPr lang="en-US" sz="1400" dirty="0">
                <a:solidFill>
                  <a:schemeClr val="tx1">
                    <a:lumMod val="75000"/>
                    <a:lumOff val="25000"/>
                  </a:schemeClr>
                </a:solidFill>
                <a:latin typeface="Helvetica Light"/>
                <a:cs typeface="Helvetica Light"/>
              </a:rPr>
              <a:t>	Item		</a:t>
            </a:r>
            <a:r>
              <a:rPr lang="en-US" sz="1400" dirty="0" smtClean="0">
                <a:solidFill>
                  <a:schemeClr val="tx1">
                    <a:lumMod val="75000"/>
                    <a:lumOff val="25000"/>
                  </a:schemeClr>
                </a:solidFill>
                <a:latin typeface="Helvetica Light"/>
                <a:cs typeface="Helvetica Light"/>
              </a:rPr>
              <a:t>	$</a:t>
            </a:r>
            <a:r>
              <a:rPr lang="en-US" sz="1400" dirty="0">
                <a:solidFill>
                  <a:schemeClr val="tx1">
                    <a:lumMod val="75000"/>
                    <a:lumOff val="25000"/>
                  </a:schemeClr>
                </a:solidFill>
                <a:latin typeface="Helvetica Light"/>
                <a:cs typeface="Helvetica Light"/>
              </a:rPr>
              <a:t>X        $X        $X       $X	   </a:t>
            </a:r>
            <a:r>
              <a:rPr lang="en-US" sz="1400" b="1" dirty="0">
                <a:solidFill>
                  <a:schemeClr val="tx1">
                    <a:lumMod val="75000"/>
                    <a:lumOff val="25000"/>
                  </a:schemeClr>
                </a:solidFill>
                <a:latin typeface="Helvetica"/>
                <a:cs typeface="Helvetica"/>
              </a:rPr>
              <a:t>$X</a:t>
            </a:r>
            <a:r>
              <a:rPr lang="en-US" sz="1400" dirty="0">
                <a:solidFill>
                  <a:schemeClr val="tx1">
                    <a:lumMod val="75000"/>
                    <a:lumOff val="25000"/>
                  </a:schemeClr>
                </a:solidFill>
                <a:latin typeface="Helvetica Light"/>
                <a:cs typeface="Helvetica Light"/>
              </a:rPr>
              <a:t>		$X        $X        $X       $X	   </a:t>
            </a:r>
            <a:r>
              <a:rPr lang="en-US" sz="1400" b="1" dirty="0">
                <a:solidFill>
                  <a:schemeClr val="tx1">
                    <a:lumMod val="75000"/>
                    <a:lumOff val="25000"/>
                  </a:schemeClr>
                </a:solidFill>
                <a:latin typeface="Helvetica"/>
                <a:cs typeface="Helvetica"/>
              </a:rPr>
              <a:t>$X</a:t>
            </a:r>
            <a:endParaRPr lang="en-US" sz="1400" dirty="0" smtClean="0">
              <a:solidFill>
                <a:schemeClr val="tx1">
                  <a:lumMod val="75000"/>
                  <a:lumOff val="25000"/>
                </a:schemeClr>
              </a:solidFill>
              <a:latin typeface="Helvetica Light"/>
              <a:cs typeface="Helvetica Light"/>
            </a:endParaRPr>
          </a:p>
          <a:p>
            <a:pPr marL="0" indent="0">
              <a:buClr>
                <a:schemeClr val="tx1">
                  <a:lumMod val="85000"/>
                  <a:lumOff val="15000"/>
                </a:schemeClr>
              </a:buClr>
              <a:buNone/>
            </a:pPr>
            <a:r>
              <a:rPr lang="en-US" sz="1400" i="1" dirty="0" smtClean="0">
                <a:solidFill>
                  <a:schemeClr val="tx1">
                    <a:lumMod val="75000"/>
                    <a:lumOff val="25000"/>
                  </a:schemeClr>
                </a:solidFill>
                <a:latin typeface="Helvetica Light"/>
                <a:cs typeface="Helvetica Light"/>
              </a:rPr>
              <a:t>Total COGs</a:t>
            </a:r>
            <a:r>
              <a:rPr lang="en-US" sz="1400" dirty="0">
                <a:solidFill>
                  <a:schemeClr val="tx1">
                    <a:lumMod val="75000"/>
                    <a:lumOff val="25000"/>
                  </a:schemeClr>
                </a:solidFill>
                <a:latin typeface="Helvetica Light"/>
                <a:cs typeface="Helvetica Light"/>
              </a:rPr>
              <a:t>		</a:t>
            </a:r>
            <a:r>
              <a:rPr lang="en-US" sz="1400" i="1" dirty="0">
                <a:solidFill>
                  <a:schemeClr val="tx1">
                    <a:lumMod val="75000"/>
                    <a:lumOff val="25000"/>
                  </a:schemeClr>
                </a:solidFill>
                <a:latin typeface="Helvetica Light"/>
                <a:cs typeface="Helvetica Light"/>
              </a:rPr>
              <a:t>$X        $X        $X       $X	   </a:t>
            </a:r>
            <a:r>
              <a:rPr lang="en-US" sz="1400" b="1" i="1" dirty="0">
                <a:solidFill>
                  <a:schemeClr val="tx1">
                    <a:lumMod val="75000"/>
                    <a:lumOff val="25000"/>
                  </a:schemeClr>
                </a:solidFill>
                <a:latin typeface="Helvetica"/>
                <a:cs typeface="Helvetica"/>
              </a:rPr>
              <a:t>$</a:t>
            </a:r>
            <a:r>
              <a:rPr lang="en-US" sz="1400" b="1" i="1" dirty="0" smtClean="0">
                <a:solidFill>
                  <a:schemeClr val="tx1">
                    <a:lumMod val="75000"/>
                    <a:lumOff val="25000"/>
                  </a:schemeClr>
                </a:solidFill>
                <a:latin typeface="Helvetica"/>
                <a:cs typeface="Helvetica"/>
              </a:rPr>
              <a:t>X</a:t>
            </a:r>
            <a:r>
              <a:rPr lang="en-US" sz="1400" i="1" dirty="0">
                <a:solidFill>
                  <a:schemeClr val="tx1">
                    <a:lumMod val="75000"/>
                    <a:lumOff val="25000"/>
                  </a:schemeClr>
                </a:solidFill>
                <a:latin typeface="Helvetica Light"/>
                <a:cs typeface="Helvetica Light"/>
              </a:rPr>
              <a:t>	</a:t>
            </a:r>
            <a:r>
              <a:rPr lang="en-US" sz="1400" i="1" dirty="0" smtClean="0">
                <a:solidFill>
                  <a:schemeClr val="tx1">
                    <a:lumMod val="75000"/>
                    <a:lumOff val="25000"/>
                  </a:schemeClr>
                </a:solidFill>
                <a:latin typeface="Helvetica Light"/>
                <a:cs typeface="Helvetica Light"/>
              </a:rPr>
              <a:t>	</a:t>
            </a:r>
            <a:r>
              <a:rPr lang="en-US" sz="1400" i="1" dirty="0">
                <a:solidFill>
                  <a:schemeClr val="tx1">
                    <a:lumMod val="75000"/>
                    <a:lumOff val="25000"/>
                  </a:schemeClr>
                </a:solidFill>
                <a:latin typeface="Helvetica Light"/>
                <a:cs typeface="Helvetica Light"/>
              </a:rPr>
              <a:t>$X        $X        $X       $X	   </a:t>
            </a:r>
            <a:r>
              <a:rPr lang="en-US" sz="1400" b="1" i="1" dirty="0">
                <a:solidFill>
                  <a:schemeClr val="tx1">
                    <a:lumMod val="75000"/>
                    <a:lumOff val="25000"/>
                  </a:schemeClr>
                </a:solidFill>
                <a:latin typeface="Helvetica"/>
                <a:cs typeface="Helvetica"/>
              </a:rPr>
              <a:t>$X</a:t>
            </a:r>
            <a:endParaRPr lang="en-US" sz="1400" i="1" dirty="0" smtClean="0">
              <a:solidFill>
                <a:schemeClr val="tx1">
                  <a:lumMod val="75000"/>
                  <a:lumOff val="25000"/>
                </a:schemeClr>
              </a:solidFill>
              <a:latin typeface="Helvetica Light"/>
              <a:cs typeface="Helvetica Light"/>
            </a:endParaRPr>
          </a:p>
          <a:p>
            <a:pPr marL="0" indent="0">
              <a:buNone/>
            </a:pPr>
            <a:endParaRPr lang="en-US" sz="1400" dirty="0" smtClean="0">
              <a:solidFill>
                <a:schemeClr val="tx1">
                  <a:lumMod val="75000"/>
                  <a:lumOff val="25000"/>
                </a:schemeClr>
              </a:solidFill>
              <a:latin typeface="Helvetica Light"/>
              <a:cs typeface="Helvetica Light"/>
            </a:endParaRPr>
          </a:p>
          <a:p>
            <a:pPr marL="0" indent="0">
              <a:buNone/>
            </a:pPr>
            <a:r>
              <a:rPr lang="en-US" sz="1400" u="sng" dirty="0" smtClean="0">
                <a:solidFill>
                  <a:schemeClr val="tx1">
                    <a:lumMod val="75000"/>
                    <a:lumOff val="25000"/>
                  </a:schemeClr>
                </a:solidFill>
                <a:latin typeface="Helvetica Light"/>
                <a:cs typeface="Helvetica Light"/>
              </a:rPr>
              <a:t>Gross Profit</a:t>
            </a:r>
            <a:r>
              <a:rPr lang="en-US" sz="1400" dirty="0">
                <a:solidFill>
                  <a:schemeClr val="tx1">
                    <a:lumMod val="75000"/>
                    <a:lumOff val="25000"/>
                  </a:schemeClr>
                </a:solidFill>
                <a:latin typeface="Helvetica Light"/>
                <a:cs typeface="Helvetica Light"/>
              </a:rPr>
              <a:t>		$X        $X        $X       $X	   </a:t>
            </a:r>
            <a:r>
              <a:rPr lang="en-US" sz="1400" b="1" dirty="0">
                <a:solidFill>
                  <a:schemeClr val="tx1">
                    <a:lumMod val="75000"/>
                    <a:lumOff val="25000"/>
                  </a:schemeClr>
                </a:solidFill>
                <a:latin typeface="Helvetica"/>
                <a:cs typeface="Helvetica"/>
              </a:rPr>
              <a:t>$</a:t>
            </a:r>
            <a:r>
              <a:rPr lang="en-US" sz="1400" b="1" dirty="0" smtClean="0">
                <a:solidFill>
                  <a:schemeClr val="tx1">
                    <a:lumMod val="75000"/>
                    <a:lumOff val="25000"/>
                  </a:schemeClr>
                </a:solidFill>
                <a:latin typeface="Helvetica"/>
                <a:cs typeface="Helvetica"/>
              </a:rPr>
              <a:t>X		</a:t>
            </a:r>
            <a:r>
              <a:rPr lang="en-US" sz="1400" dirty="0">
                <a:solidFill>
                  <a:schemeClr val="tx1">
                    <a:lumMod val="75000"/>
                    <a:lumOff val="25000"/>
                  </a:schemeClr>
                </a:solidFill>
                <a:latin typeface="Helvetica Light"/>
                <a:cs typeface="Helvetica Light"/>
              </a:rPr>
              <a:t>$X        $X        $X       $X	   </a:t>
            </a:r>
            <a:r>
              <a:rPr lang="en-US" sz="1400" b="1" dirty="0">
                <a:solidFill>
                  <a:schemeClr val="tx1">
                    <a:lumMod val="75000"/>
                    <a:lumOff val="25000"/>
                  </a:schemeClr>
                </a:solidFill>
                <a:latin typeface="Helvetica"/>
                <a:cs typeface="Helvetica"/>
              </a:rPr>
              <a:t>$X</a:t>
            </a:r>
            <a:r>
              <a:rPr lang="en-US" sz="1400" dirty="0">
                <a:solidFill>
                  <a:schemeClr val="tx1">
                    <a:lumMod val="75000"/>
                    <a:lumOff val="25000"/>
                  </a:schemeClr>
                </a:solidFill>
                <a:latin typeface="Helvetica Light"/>
                <a:cs typeface="Helvetica Light"/>
              </a:rPr>
              <a:t>	</a:t>
            </a:r>
            <a:endParaRPr lang="en-US" sz="1400" dirty="0" smtClean="0">
              <a:solidFill>
                <a:schemeClr val="tx1">
                  <a:lumMod val="75000"/>
                  <a:lumOff val="25000"/>
                </a:schemeClr>
              </a:solidFill>
              <a:latin typeface="Helvetica Light"/>
              <a:cs typeface="Helvetica Light"/>
            </a:endParaRPr>
          </a:p>
          <a:p>
            <a:pPr marL="0" indent="0">
              <a:buNone/>
            </a:pPr>
            <a:r>
              <a:rPr lang="en-US" sz="1400" u="sng" dirty="0" smtClean="0">
                <a:solidFill>
                  <a:schemeClr val="tx1">
                    <a:lumMod val="75000"/>
                    <a:lumOff val="25000"/>
                  </a:schemeClr>
                </a:solidFill>
                <a:latin typeface="Helvetica Light"/>
                <a:cs typeface="Helvetica Light"/>
              </a:rPr>
              <a:t>Gross Margin</a:t>
            </a:r>
            <a:r>
              <a:rPr lang="en-US" sz="1400" dirty="0">
                <a:solidFill>
                  <a:schemeClr val="tx1">
                    <a:lumMod val="75000"/>
                    <a:lumOff val="25000"/>
                  </a:schemeClr>
                </a:solidFill>
                <a:latin typeface="Helvetica Light"/>
                <a:cs typeface="Helvetica Light"/>
              </a:rPr>
              <a:t>		X%	   X</a:t>
            </a:r>
            <a:r>
              <a:rPr lang="en-US" sz="1400" dirty="0" smtClean="0">
                <a:solidFill>
                  <a:schemeClr val="tx1">
                    <a:lumMod val="75000"/>
                    <a:lumOff val="25000"/>
                  </a:schemeClr>
                </a:solidFill>
                <a:latin typeface="Helvetica Light"/>
                <a:cs typeface="Helvetica Light"/>
              </a:rPr>
              <a:t>%	      </a:t>
            </a:r>
            <a:r>
              <a:rPr lang="en-US" sz="1400" dirty="0">
                <a:solidFill>
                  <a:schemeClr val="tx1">
                    <a:lumMod val="75000"/>
                    <a:lumOff val="25000"/>
                  </a:schemeClr>
                </a:solidFill>
                <a:latin typeface="Helvetica Light"/>
                <a:cs typeface="Helvetica Light"/>
              </a:rPr>
              <a:t>X</a:t>
            </a:r>
            <a:r>
              <a:rPr lang="en-US" sz="1400" dirty="0" smtClean="0">
                <a:solidFill>
                  <a:schemeClr val="tx1">
                    <a:lumMod val="75000"/>
                    <a:lumOff val="25000"/>
                  </a:schemeClr>
                </a:solidFill>
                <a:latin typeface="Helvetica Light"/>
                <a:cs typeface="Helvetica Light"/>
              </a:rPr>
              <a:t>%     </a:t>
            </a:r>
            <a:r>
              <a:rPr lang="en-US" sz="1400" dirty="0">
                <a:solidFill>
                  <a:schemeClr val="tx1">
                    <a:lumMod val="75000"/>
                    <a:lumOff val="25000"/>
                  </a:schemeClr>
                </a:solidFill>
                <a:latin typeface="Helvetica Light"/>
                <a:cs typeface="Helvetica Light"/>
              </a:rPr>
              <a:t>X</a:t>
            </a:r>
            <a:r>
              <a:rPr lang="en-US" sz="1400" dirty="0" smtClean="0">
                <a:solidFill>
                  <a:schemeClr val="tx1">
                    <a:lumMod val="75000"/>
                    <a:lumOff val="25000"/>
                  </a:schemeClr>
                </a:solidFill>
                <a:latin typeface="Helvetica Light"/>
                <a:cs typeface="Helvetica Light"/>
              </a:rPr>
              <a:t>%         </a:t>
            </a:r>
            <a:r>
              <a:rPr lang="en-US" sz="1400" b="1" dirty="0">
                <a:solidFill>
                  <a:schemeClr val="tx1">
                    <a:lumMod val="75000"/>
                    <a:lumOff val="25000"/>
                  </a:schemeClr>
                </a:solidFill>
                <a:latin typeface="Helvetica"/>
                <a:cs typeface="Helvetica"/>
              </a:rPr>
              <a:t>X</a:t>
            </a:r>
            <a:r>
              <a:rPr lang="en-US" sz="1400" b="1" dirty="0" smtClean="0">
                <a:solidFill>
                  <a:schemeClr val="tx1">
                    <a:lumMod val="75000"/>
                    <a:lumOff val="25000"/>
                  </a:schemeClr>
                </a:solidFill>
                <a:latin typeface="Helvetica"/>
                <a:cs typeface="Helvetica"/>
              </a:rPr>
              <a:t>%		</a:t>
            </a:r>
            <a:r>
              <a:rPr lang="en-US" sz="1400" dirty="0">
                <a:solidFill>
                  <a:schemeClr val="tx1">
                    <a:lumMod val="75000"/>
                    <a:lumOff val="25000"/>
                  </a:schemeClr>
                </a:solidFill>
                <a:latin typeface="Helvetica Light"/>
                <a:cs typeface="Helvetica Light"/>
              </a:rPr>
              <a:t>X%	   X%	      X%     X%         </a:t>
            </a:r>
            <a:r>
              <a:rPr lang="en-US" sz="1400" b="1" dirty="0">
                <a:solidFill>
                  <a:schemeClr val="tx1">
                    <a:lumMod val="75000"/>
                    <a:lumOff val="25000"/>
                  </a:schemeClr>
                </a:solidFill>
                <a:latin typeface="Helvetica"/>
                <a:cs typeface="Helvetica"/>
              </a:rPr>
              <a:t>X%</a:t>
            </a:r>
            <a:endParaRPr lang="en-US" sz="1400" b="1" u="sng" dirty="0">
              <a:solidFill>
                <a:schemeClr val="tx1">
                  <a:lumMod val="75000"/>
                  <a:lumOff val="25000"/>
                </a:schemeClr>
              </a:solidFill>
              <a:latin typeface="Helvetica"/>
              <a:cs typeface="Helvetica"/>
            </a:endParaRPr>
          </a:p>
          <a:p>
            <a:pPr marL="0" indent="0">
              <a:buNone/>
            </a:pPr>
            <a:endParaRPr lang="en-US" sz="1400" dirty="0" smtClean="0">
              <a:solidFill>
                <a:schemeClr val="tx1">
                  <a:lumMod val="75000"/>
                  <a:lumOff val="25000"/>
                </a:schemeClr>
              </a:solidFill>
              <a:latin typeface="Helvetica Light"/>
              <a:cs typeface="Helvetica Light"/>
            </a:endParaRPr>
          </a:p>
          <a:p>
            <a:pPr marL="0" indent="0">
              <a:buNone/>
            </a:pPr>
            <a:r>
              <a:rPr lang="en-US" sz="1400" u="sng" dirty="0" smtClean="0">
                <a:solidFill>
                  <a:schemeClr val="tx1">
                    <a:lumMod val="75000"/>
                    <a:lumOff val="25000"/>
                  </a:schemeClr>
                </a:solidFill>
                <a:latin typeface="Helvetica Light"/>
                <a:cs typeface="Helvetica Light"/>
              </a:rPr>
              <a:t>Expenses</a:t>
            </a:r>
          </a:p>
          <a:p>
            <a:pPr marL="0" indent="0">
              <a:buNone/>
            </a:pPr>
            <a:r>
              <a:rPr lang="en-US" sz="1400" dirty="0">
                <a:solidFill>
                  <a:schemeClr val="tx1">
                    <a:lumMod val="75000"/>
                    <a:lumOff val="25000"/>
                  </a:schemeClr>
                </a:solidFill>
                <a:latin typeface="Helvetica Light"/>
                <a:cs typeface="Helvetica Light"/>
              </a:rPr>
              <a:t>	Item			$X        $X        $X       $X	   </a:t>
            </a:r>
            <a:r>
              <a:rPr lang="en-US" sz="1400" b="1" dirty="0">
                <a:solidFill>
                  <a:schemeClr val="tx1">
                    <a:lumMod val="75000"/>
                    <a:lumOff val="25000"/>
                  </a:schemeClr>
                </a:solidFill>
                <a:latin typeface="Helvetica"/>
                <a:cs typeface="Helvetica"/>
              </a:rPr>
              <a:t>$X		</a:t>
            </a:r>
            <a:r>
              <a:rPr lang="en-US" sz="1400" dirty="0">
                <a:solidFill>
                  <a:schemeClr val="tx1">
                    <a:lumMod val="75000"/>
                    <a:lumOff val="25000"/>
                  </a:schemeClr>
                </a:solidFill>
                <a:latin typeface="Helvetica Light"/>
                <a:cs typeface="Helvetica Light"/>
              </a:rPr>
              <a:t>$X        $X        $X       $X	   </a:t>
            </a:r>
            <a:r>
              <a:rPr lang="en-US" sz="1400" b="1" dirty="0">
                <a:solidFill>
                  <a:schemeClr val="tx1">
                    <a:lumMod val="75000"/>
                    <a:lumOff val="25000"/>
                  </a:schemeClr>
                </a:solidFill>
                <a:latin typeface="Helvetica"/>
                <a:cs typeface="Helvetica"/>
              </a:rPr>
              <a:t>$X</a:t>
            </a:r>
            <a:r>
              <a:rPr lang="en-US" sz="1400" dirty="0">
                <a:solidFill>
                  <a:schemeClr val="tx1">
                    <a:lumMod val="75000"/>
                    <a:lumOff val="25000"/>
                  </a:schemeClr>
                </a:solidFill>
                <a:latin typeface="Helvetica Light"/>
                <a:cs typeface="Helvetica Light"/>
              </a:rPr>
              <a:t>	</a:t>
            </a:r>
            <a:endParaRPr lang="en-US" sz="1400" dirty="0" smtClean="0">
              <a:solidFill>
                <a:schemeClr val="tx1">
                  <a:lumMod val="75000"/>
                  <a:lumOff val="25000"/>
                </a:schemeClr>
              </a:solidFill>
              <a:latin typeface="Helvetica Light"/>
              <a:cs typeface="Helvetica Light"/>
            </a:endParaRPr>
          </a:p>
          <a:p>
            <a:pPr marL="0" indent="0">
              <a:buNone/>
            </a:pPr>
            <a:r>
              <a:rPr lang="en-US" sz="1400" dirty="0">
                <a:solidFill>
                  <a:schemeClr val="tx1">
                    <a:lumMod val="75000"/>
                    <a:lumOff val="25000"/>
                  </a:schemeClr>
                </a:solidFill>
                <a:latin typeface="Helvetica Light"/>
                <a:cs typeface="Helvetica Light"/>
              </a:rPr>
              <a:t>	</a:t>
            </a:r>
            <a:r>
              <a:rPr lang="en-US" sz="1400" dirty="0" smtClean="0">
                <a:solidFill>
                  <a:schemeClr val="tx1">
                    <a:lumMod val="75000"/>
                    <a:lumOff val="25000"/>
                  </a:schemeClr>
                </a:solidFill>
                <a:latin typeface="Helvetica Light"/>
                <a:cs typeface="Helvetica Light"/>
              </a:rPr>
              <a:t>Item</a:t>
            </a:r>
            <a:r>
              <a:rPr lang="en-US" sz="1400" dirty="0">
                <a:solidFill>
                  <a:schemeClr val="tx1">
                    <a:lumMod val="75000"/>
                    <a:lumOff val="25000"/>
                  </a:schemeClr>
                </a:solidFill>
                <a:latin typeface="Helvetica Light"/>
                <a:cs typeface="Helvetica Light"/>
              </a:rPr>
              <a:t>			$X        $X        $X       $X	   </a:t>
            </a:r>
            <a:r>
              <a:rPr lang="en-US" sz="1400" b="1" dirty="0">
                <a:solidFill>
                  <a:schemeClr val="tx1">
                    <a:lumMod val="75000"/>
                    <a:lumOff val="25000"/>
                  </a:schemeClr>
                </a:solidFill>
                <a:latin typeface="Helvetica"/>
                <a:cs typeface="Helvetica"/>
              </a:rPr>
              <a:t>$X		</a:t>
            </a:r>
            <a:r>
              <a:rPr lang="en-US" sz="1400" dirty="0">
                <a:solidFill>
                  <a:schemeClr val="tx1">
                    <a:lumMod val="75000"/>
                    <a:lumOff val="25000"/>
                  </a:schemeClr>
                </a:solidFill>
                <a:latin typeface="Helvetica Light"/>
                <a:cs typeface="Helvetica Light"/>
              </a:rPr>
              <a:t>$X        $X        $X       $X	   </a:t>
            </a:r>
            <a:r>
              <a:rPr lang="en-US" sz="1400" b="1" dirty="0">
                <a:solidFill>
                  <a:schemeClr val="tx1">
                    <a:lumMod val="75000"/>
                    <a:lumOff val="25000"/>
                  </a:schemeClr>
                </a:solidFill>
                <a:latin typeface="Helvetica"/>
                <a:cs typeface="Helvetica"/>
              </a:rPr>
              <a:t>$X</a:t>
            </a:r>
            <a:r>
              <a:rPr lang="en-US" sz="1400" dirty="0">
                <a:solidFill>
                  <a:schemeClr val="tx1">
                    <a:lumMod val="75000"/>
                    <a:lumOff val="25000"/>
                  </a:schemeClr>
                </a:solidFill>
                <a:latin typeface="Helvetica Light"/>
                <a:cs typeface="Helvetica Light"/>
              </a:rPr>
              <a:t>	</a:t>
            </a:r>
            <a:endParaRPr lang="en-US" sz="1400" dirty="0" smtClean="0">
              <a:solidFill>
                <a:schemeClr val="tx1">
                  <a:lumMod val="75000"/>
                  <a:lumOff val="25000"/>
                </a:schemeClr>
              </a:solidFill>
              <a:latin typeface="Helvetica Light"/>
              <a:cs typeface="Helvetica Light"/>
            </a:endParaRPr>
          </a:p>
          <a:p>
            <a:pPr marL="0" indent="0">
              <a:buNone/>
            </a:pPr>
            <a:r>
              <a:rPr lang="en-US" sz="1400" i="1" dirty="0" smtClean="0">
                <a:solidFill>
                  <a:schemeClr val="tx1">
                    <a:lumMod val="75000"/>
                    <a:lumOff val="25000"/>
                  </a:schemeClr>
                </a:solidFill>
                <a:latin typeface="Helvetica Light"/>
                <a:cs typeface="Helvetica Light"/>
              </a:rPr>
              <a:t>Total Expenses</a:t>
            </a:r>
            <a:r>
              <a:rPr lang="en-US" sz="1400" dirty="0">
                <a:solidFill>
                  <a:schemeClr val="tx1">
                    <a:lumMod val="75000"/>
                    <a:lumOff val="25000"/>
                  </a:schemeClr>
                </a:solidFill>
                <a:latin typeface="Helvetica Light"/>
                <a:cs typeface="Helvetica Light"/>
              </a:rPr>
              <a:t>		</a:t>
            </a:r>
            <a:r>
              <a:rPr lang="en-US" sz="1400" i="1" dirty="0">
                <a:solidFill>
                  <a:schemeClr val="tx1">
                    <a:lumMod val="75000"/>
                    <a:lumOff val="25000"/>
                  </a:schemeClr>
                </a:solidFill>
                <a:latin typeface="Helvetica Light"/>
                <a:cs typeface="Helvetica Light"/>
              </a:rPr>
              <a:t>$X        $X        $X       $X	   </a:t>
            </a:r>
            <a:r>
              <a:rPr lang="en-US" sz="1400" b="1" i="1" dirty="0">
                <a:solidFill>
                  <a:schemeClr val="tx1">
                    <a:lumMod val="75000"/>
                    <a:lumOff val="25000"/>
                  </a:schemeClr>
                </a:solidFill>
                <a:latin typeface="Helvetica"/>
                <a:cs typeface="Helvetica"/>
              </a:rPr>
              <a:t>$X		</a:t>
            </a:r>
            <a:r>
              <a:rPr lang="en-US" sz="1400" i="1" dirty="0">
                <a:solidFill>
                  <a:schemeClr val="tx1">
                    <a:lumMod val="75000"/>
                    <a:lumOff val="25000"/>
                  </a:schemeClr>
                </a:solidFill>
                <a:latin typeface="Helvetica Light"/>
                <a:cs typeface="Helvetica Light"/>
              </a:rPr>
              <a:t>$X        $X        $X       $X	   </a:t>
            </a:r>
            <a:r>
              <a:rPr lang="en-US" sz="1400" b="1" i="1" dirty="0">
                <a:solidFill>
                  <a:schemeClr val="tx1">
                    <a:lumMod val="75000"/>
                    <a:lumOff val="25000"/>
                  </a:schemeClr>
                </a:solidFill>
                <a:latin typeface="Helvetica"/>
                <a:cs typeface="Helvetica"/>
              </a:rPr>
              <a:t>$X</a:t>
            </a:r>
            <a:r>
              <a:rPr lang="en-US" sz="1400" dirty="0">
                <a:solidFill>
                  <a:schemeClr val="tx1">
                    <a:lumMod val="75000"/>
                    <a:lumOff val="25000"/>
                  </a:schemeClr>
                </a:solidFill>
                <a:latin typeface="Helvetica Light"/>
                <a:cs typeface="Helvetica Light"/>
              </a:rPr>
              <a:t>	</a:t>
            </a:r>
            <a:endParaRPr lang="en-US" sz="1400" i="1" dirty="0" smtClean="0">
              <a:solidFill>
                <a:schemeClr val="tx1">
                  <a:lumMod val="75000"/>
                  <a:lumOff val="25000"/>
                </a:schemeClr>
              </a:solidFill>
              <a:latin typeface="Helvetica Light"/>
              <a:cs typeface="Helvetica Light"/>
            </a:endParaRPr>
          </a:p>
          <a:p>
            <a:pPr marL="0" indent="0">
              <a:buNone/>
            </a:pPr>
            <a:endParaRPr lang="en-US" sz="1400" dirty="0">
              <a:solidFill>
                <a:schemeClr val="tx1">
                  <a:lumMod val="75000"/>
                  <a:lumOff val="25000"/>
                </a:schemeClr>
              </a:solidFill>
              <a:latin typeface="Helvetica Light"/>
              <a:cs typeface="Helvetica Light"/>
            </a:endParaRPr>
          </a:p>
          <a:p>
            <a:pPr marL="0" indent="0">
              <a:buNone/>
            </a:pPr>
            <a:r>
              <a:rPr lang="en-US" sz="1400" u="sng" dirty="0" smtClean="0">
                <a:solidFill>
                  <a:schemeClr val="tx1">
                    <a:lumMod val="75000"/>
                    <a:lumOff val="25000"/>
                  </a:schemeClr>
                </a:solidFill>
                <a:latin typeface="Helvetica Light"/>
                <a:cs typeface="Helvetica Light"/>
              </a:rPr>
              <a:t>EBITDA</a:t>
            </a:r>
            <a:r>
              <a:rPr lang="en-US" sz="1400" dirty="0">
                <a:solidFill>
                  <a:schemeClr val="tx1">
                    <a:lumMod val="75000"/>
                    <a:lumOff val="25000"/>
                  </a:schemeClr>
                </a:solidFill>
                <a:latin typeface="Helvetica Light"/>
                <a:cs typeface="Helvetica Light"/>
              </a:rPr>
              <a:t>			</a:t>
            </a:r>
            <a:r>
              <a:rPr lang="en-US" sz="1400" dirty="0" smtClean="0">
                <a:solidFill>
                  <a:schemeClr val="tx1">
                    <a:lumMod val="75000"/>
                    <a:lumOff val="25000"/>
                  </a:schemeClr>
                </a:solidFill>
                <a:latin typeface="Helvetica Light"/>
                <a:cs typeface="Helvetica Light"/>
              </a:rPr>
              <a:t>($X)     ($X)     ($X)     ($X)</a:t>
            </a:r>
            <a:r>
              <a:rPr lang="en-US" sz="1400" dirty="0">
                <a:solidFill>
                  <a:schemeClr val="tx1">
                    <a:lumMod val="75000"/>
                    <a:lumOff val="25000"/>
                  </a:schemeClr>
                </a:solidFill>
                <a:latin typeface="Helvetica Light"/>
                <a:cs typeface="Helvetica Light"/>
              </a:rPr>
              <a:t>	   </a:t>
            </a:r>
            <a:r>
              <a:rPr lang="en-US" sz="1400" b="1" dirty="0" smtClean="0">
                <a:solidFill>
                  <a:schemeClr val="tx1">
                    <a:lumMod val="75000"/>
                    <a:lumOff val="25000"/>
                  </a:schemeClr>
                </a:solidFill>
                <a:latin typeface="Helvetica"/>
                <a:cs typeface="Helvetica"/>
              </a:rPr>
              <a:t>($X)	</a:t>
            </a:r>
            <a:r>
              <a:rPr lang="en-US" sz="1400" dirty="0" smtClean="0">
                <a:solidFill>
                  <a:schemeClr val="tx1">
                    <a:lumMod val="75000"/>
                    <a:lumOff val="25000"/>
                  </a:schemeClr>
                </a:solidFill>
                <a:latin typeface="Helvetica"/>
                <a:cs typeface="Helvetica"/>
              </a:rPr>
              <a:t>(</a:t>
            </a:r>
            <a:r>
              <a:rPr lang="en-US" sz="1400" dirty="0" smtClean="0">
                <a:solidFill>
                  <a:schemeClr val="tx1">
                    <a:lumMod val="75000"/>
                    <a:lumOff val="25000"/>
                  </a:schemeClr>
                </a:solidFill>
                <a:latin typeface="Helvetica Light"/>
                <a:cs typeface="Helvetica Light"/>
              </a:rPr>
              <a:t>$X)     ($X)     ($X)      ($X)   	  </a:t>
            </a:r>
            <a:r>
              <a:rPr lang="en-US" sz="1400" b="1" dirty="0" smtClean="0">
                <a:solidFill>
                  <a:schemeClr val="tx1">
                    <a:lumMod val="75000"/>
                    <a:lumOff val="25000"/>
                  </a:schemeClr>
                </a:solidFill>
                <a:latin typeface="Helvetica Light"/>
                <a:cs typeface="Helvetica Light"/>
              </a:rPr>
              <a:t>(</a:t>
            </a:r>
            <a:r>
              <a:rPr lang="en-US" sz="1400" b="1" dirty="0" smtClean="0">
                <a:solidFill>
                  <a:schemeClr val="tx1">
                    <a:lumMod val="75000"/>
                    <a:lumOff val="25000"/>
                  </a:schemeClr>
                </a:solidFill>
                <a:latin typeface="Helvetica"/>
                <a:cs typeface="Helvetica"/>
              </a:rPr>
              <a:t>$X)</a:t>
            </a:r>
            <a:endParaRPr lang="en-US" sz="1400" u="sng" dirty="0" smtClean="0">
              <a:solidFill>
                <a:schemeClr val="tx1">
                  <a:lumMod val="75000"/>
                  <a:lumOff val="25000"/>
                </a:schemeClr>
              </a:solidFill>
              <a:latin typeface="Helvetica Light"/>
              <a:cs typeface="Helvetica Light"/>
            </a:endParaRPr>
          </a:p>
          <a:p>
            <a:pPr marL="0" indent="0">
              <a:buNone/>
            </a:pPr>
            <a:r>
              <a:rPr lang="en-US" sz="1400" dirty="0" smtClean="0">
                <a:solidFill>
                  <a:schemeClr val="tx1">
                    <a:lumMod val="75000"/>
                    <a:lumOff val="25000"/>
                  </a:schemeClr>
                </a:solidFill>
                <a:latin typeface="Helvetica Light"/>
                <a:cs typeface="Helvetica Light"/>
              </a:rPr>
              <a:t>Other Income (Loss</a:t>
            </a:r>
            <a:r>
              <a:rPr lang="en-US" sz="1400" dirty="0">
                <a:solidFill>
                  <a:schemeClr val="tx1">
                    <a:lumMod val="75000"/>
                    <a:lumOff val="25000"/>
                  </a:schemeClr>
                </a:solidFill>
                <a:latin typeface="Helvetica Light"/>
                <a:cs typeface="Helvetica Light"/>
              </a:rPr>
              <a:t>) </a:t>
            </a:r>
            <a:r>
              <a:rPr lang="en-US" sz="1400" dirty="0" smtClean="0">
                <a:solidFill>
                  <a:schemeClr val="tx1">
                    <a:lumMod val="75000"/>
                    <a:lumOff val="25000"/>
                  </a:schemeClr>
                </a:solidFill>
                <a:latin typeface="Helvetica Light"/>
                <a:cs typeface="Helvetica Light"/>
              </a:rPr>
              <a:t>	(</a:t>
            </a:r>
            <a:r>
              <a:rPr lang="en-US" sz="1400" dirty="0">
                <a:solidFill>
                  <a:schemeClr val="tx1">
                    <a:lumMod val="75000"/>
                    <a:lumOff val="25000"/>
                  </a:schemeClr>
                </a:solidFill>
                <a:latin typeface="Helvetica Light"/>
                <a:cs typeface="Helvetica Light"/>
              </a:rPr>
              <a:t>$X)     ($X)     ($X)     ($X)	   </a:t>
            </a:r>
            <a:r>
              <a:rPr lang="en-US" sz="1400" b="1" dirty="0">
                <a:solidFill>
                  <a:schemeClr val="tx1">
                    <a:lumMod val="75000"/>
                    <a:lumOff val="25000"/>
                  </a:schemeClr>
                </a:solidFill>
                <a:latin typeface="Helvetica"/>
                <a:cs typeface="Helvetica"/>
              </a:rPr>
              <a:t>($X)	</a:t>
            </a:r>
            <a:r>
              <a:rPr lang="en-US" sz="1400" dirty="0">
                <a:solidFill>
                  <a:schemeClr val="tx1">
                    <a:lumMod val="75000"/>
                    <a:lumOff val="25000"/>
                  </a:schemeClr>
                </a:solidFill>
                <a:latin typeface="Helvetica"/>
                <a:cs typeface="Helvetica"/>
              </a:rPr>
              <a:t>(</a:t>
            </a:r>
            <a:r>
              <a:rPr lang="en-US" sz="1400" dirty="0">
                <a:solidFill>
                  <a:schemeClr val="tx1">
                    <a:lumMod val="75000"/>
                    <a:lumOff val="25000"/>
                  </a:schemeClr>
                </a:solidFill>
                <a:latin typeface="Helvetica Light"/>
                <a:cs typeface="Helvetica Light"/>
              </a:rPr>
              <a:t>$X)     ($X)     ($X)      ($X)   	  </a:t>
            </a:r>
            <a:r>
              <a:rPr lang="en-US" sz="1400" b="1" dirty="0">
                <a:solidFill>
                  <a:schemeClr val="tx1">
                    <a:lumMod val="75000"/>
                    <a:lumOff val="25000"/>
                  </a:schemeClr>
                </a:solidFill>
                <a:latin typeface="Helvetica Light"/>
                <a:cs typeface="Helvetica Light"/>
              </a:rPr>
              <a:t>(</a:t>
            </a:r>
            <a:r>
              <a:rPr lang="en-US" sz="1400" b="1" dirty="0">
                <a:solidFill>
                  <a:schemeClr val="tx1">
                    <a:lumMod val="75000"/>
                    <a:lumOff val="25000"/>
                  </a:schemeClr>
                </a:solidFill>
                <a:latin typeface="Helvetica"/>
                <a:cs typeface="Helvetica"/>
              </a:rPr>
              <a:t>$X)</a:t>
            </a:r>
            <a:endParaRPr lang="en-US" sz="1400" dirty="0" smtClean="0">
              <a:solidFill>
                <a:schemeClr val="tx1">
                  <a:lumMod val="75000"/>
                  <a:lumOff val="25000"/>
                </a:schemeClr>
              </a:solidFill>
              <a:latin typeface="Helvetica Light"/>
              <a:cs typeface="Helvetica Light"/>
            </a:endParaRPr>
          </a:p>
          <a:p>
            <a:pPr marL="0" indent="0">
              <a:buNone/>
            </a:pPr>
            <a:r>
              <a:rPr lang="en-US" sz="1400" i="1" dirty="0" smtClean="0">
                <a:solidFill>
                  <a:schemeClr val="tx1">
                    <a:lumMod val="75000"/>
                    <a:lumOff val="25000"/>
                  </a:schemeClr>
                </a:solidFill>
                <a:latin typeface="Helvetica Light"/>
                <a:cs typeface="Helvetica Light"/>
              </a:rPr>
              <a:t>Net Income (Loss)</a:t>
            </a:r>
            <a:r>
              <a:rPr lang="en-US" sz="1400" dirty="0">
                <a:solidFill>
                  <a:schemeClr val="tx1">
                    <a:lumMod val="75000"/>
                    <a:lumOff val="25000"/>
                  </a:schemeClr>
                </a:solidFill>
                <a:latin typeface="Helvetica Light"/>
                <a:cs typeface="Helvetica Light"/>
              </a:rPr>
              <a:t> </a:t>
            </a:r>
            <a:r>
              <a:rPr lang="en-US" sz="1400" dirty="0" smtClean="0">
                <a:solidFill>
                  <a:schemeClr val="tx1">
                    <a:lumMod val="75000"/>
                    <a:lumOff val="25000"/>
                  </a:schemeClr>
                </a:solidFill>
                <a:latin typeface="Helvetica Light"/>
                <a:cs typeface="Helvetica Light"/>
              </a:rPr>
              <a:t>	(</a:t>
            </a:r>
            <a:r>
              <a:rPr lang="en-US" sz="1400" dirty="0">
                <a:solidFill>
                  <a:schemeClr val="tx1">
                    <a:lumMod val="75000"/>
                    <a:lumOff val="25000"/>
                  </a:schemeClr>
                </a:solidFill>
                <a:latin typeface="Helvetica Light"/>
                <a:cs typeface="Helvetica Light"/>
              </a:rPr>
              <a:t>$X)     ($X)     ($X)     ($X)	   </a:t>
            </a:r>
            <a:r>
              <a:rPr lang="en-US" sz="1400" b="1" dirty="0">
                <a:solidFill>
                  <a:schemeClr val="tx1">
                    <a:lumMod val="75000"/>
                    <a:lumOff val="25000"/>
                  </a:schemeClr>
                </a:solidFill>
                <a:latin typeface="Helvetica"/>
                <a:cs typeface="Helvetica"/>
              </a:rPr>
              <a:t>($X)	</a:t>
            </a:r>
            <a:r>
              <a:rPr lang="en-US" sz="1400" dirty="0">
                <a:solidFill>
                  <a:schemeClr val="tx1">
                    <a:lumMod val="75000"/>
                    <a:lumOff val="25000"/>
                  </a:schemeClr>
                </a:solidFill>
                <a:latin typeface="Helvetica"/>
                <a:cs typeface="Helvetica"/>
              </a:rPr>
              <a:t>(</a:t>
            </a:r>
            <a:r>
              <a:rPr lang="en-US" sz="1400" dirty="0">
                <a:solidFill>
                  <a:schemeClr val="tx1">
                    <a:lumMod val="75000"/>
                    <a:lumOff val="25000"/>
                  </a:schemeClr>
                </a:solidFill>
                <a:latin typeface="Helvetica Light"/>
                <a:cs typeface="Helvetica Light"/>
              </a:rPr>
              <a:t>$X)     ($X)     ($X)      ($X)   	  </a:t>
            </a:r>
            <a:r>
              <a:rPr lang="en-US" sz="1400" b="1" dirty="0">
                <a:solidFill>
                  <a:schemeClr val="tx1">
                    <a:lumMod val="75000"/>
                    <a:lumOff val="25000"/>
                  </a:schemeClr>
                </a:solidFill>
                <a:latin typeface="Helvetica Light"/>
                <a:cs typeface="Helvetica Light"/>
              </a:rPr>
              <a:t>(</a:t>
            </a:r>
            <a:r>
              <a:rPr lang="en-US" sz="1400" b="1" dirty="0">
                <a:solidFill>
                  <a:schemeClr val="tx1">
                    <a:lumMod val="75000"/>
                    <a:lumOff val="25000"/>
                  </a:schemeClr>
                </a:solidFill>
                <a:latin typeface="Helvetica"/>
                <a:cs typeface="Helvetica"/>
              </a:rPr>
              <a:t>$X)</a:t>
            </a:r>
            <a:endParaRPr lang="en-US" sz="1400" i="1" dirty="0">
              <a:solidFill>
                <a:schemeClr val="tx1">
                  <a:lumMod val="75000"/>
                  <a:lumOff val="25000"/>
                </a:schemeClr>
              </a:solidFill>
              <a:latin typeface="Helvetica Light"/>
              <a:cs typeface="Helvetica Light"/>
            </a:endParaRPr>
          </a:p>
        </p:txBody>
      </p:sp>
      <p:grpSp>
        <p:nvGrpSpPr>
          <p:cNvPr id="16" name="Group 15"/>
          <p:cNvGrpSpPr/>
          <p:nvPr/>
        </p:nvGrpSpPr>
        <p:grpSpPr>
          <a:xfrm>
            <a:off x="8560283" y="3361250"/>
            <a:ext cx="2726128" cy="2176791"/>
            <a:chOff x="7469670" y="317478"/>
            <a:chExt cx="2726128" cy="2176791"/>
          </a:xfrm>
        </p:grpSpPr>
        <p:grpSp>
          <p:nvGrpSpPr>
            <p:cNvPr id="17" name="Group 16"/>
            <p:cNvGrpSpPr/>
            <p:nvPr/>
          </p:nvGrpSpPr>
          <p:grpSpPr>
            <a:xfrm>
              <a:off x="7469670" y="317478"/>
              <a:ext cx="2726128" cy="2176791"/>
              <a:chOff x="8862172" y="2277935"/>
              <a:chExt cx="2478298" cy="1920698"/>
            </a:xfrm>
          </p:grpSpPr>
          <p:sp>
            <p:nvSpPr>
              <p:cNvPr id="19" name="Folded Corner 18"/>
              <p:cNvSpPr/>
              <p:nvPr/>
            </p:nvSpPr>
            <p:spPr>
              <a:xfrm>
                <a:off x="8862172" y="2277935"/>
                <a:ext cx="2478298" cy="1920698"/>
              </a:xfrm>
              <a:prstGeom prst="foldedCorner">
                <a:avLst/>
              </a:prstGeom>
              <a:solidFill>
                <a:srgbClr val="E3DF3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TextBox 19"/>
              <p:cNvSpPr txBox="1"/>
              <p:nvPr/>
            </p:nvSpPr>
            <p:spPr>
              <a:xfrm>
                <a:off x="9639213" y="3502269"/>
                <a:ext cx="1543546" cy="611027"/>
              </a:xfrm>
              <a:prstGeom prst="rect">
                <a:avLst/>
              </a:prstGeom>
              <a:noFill/>
            </p:spPr>
            <p:txBody>
              <a:bodyPr wrap="none" rtlCol="0">
                <a:spAutoFit/>
              </a:bodyPr>
              <a:lstStyle/>
              <a:p>
                <a:r>
                  <a:rPr lang="en-US" sz="1300" b="1" dirty="0" smtClean="0">
                    <a:latin typeface="Times New Roman"/>
                    <a:cs typeface="Times New Roman"/>
                  </a:rPr>
                  <a:t>Lee Hower</a:t>
                </a:r>
                <a:endParaRPr lang="en-US" sz="1300" b="1" dirty="0">
                  <a:latin typeface="Times New Roman"/>
                  <a:cs typeface="Times New Roman"/>
                </a:endParaRPr>
              </a:p>
              <a:p>
                <a:r>
                  <a:rPr lang="en-US" sz="1300" dirty="0">
                    <a:latin typeface="Times New Roman"/>
                    <a:cs typeface="Times New Roman"/>
                  </a:rPr>
                  <a:t>Co-Founder &amp; Partner</a:t>
                </a:r>
              </a:p>
              <a:p>
                <a:r>
                  <a:rPr lang="en-US" sz="1300" dirty="0">
                    <a:latin typeface="Times New Roman"/>
                    <a:cs typeface="Times New Roman"/>
                  </a:rPr>
                  <a:t>NextView Ventures</a:t>
                </a:r>
              </a:p>
            </p:txBody>
          </p:sp>
          <p:sp>
            <p:nvSpPr>
              <p:cNvPr id="21" name="Rectangle 20"/>
              <p:cNvSpPr/>
              <p:nvPr/>
            </p:nvSpPr>
            <p:spPr>
              <a:xfrm>
                <a:off x="8903385" y="2328038"/>
                <a:ext cx="2408438" cy="964065"/>
              </a:xfrm>
              <a:prstGeom prst="rect">
                <a:avLst/>
              </a:prstGeom>
            </p:spPr>
            <p:txBody>
              <a:bodyPr wrap="square">
                <a:spAutoFit/>
              </a:bodyPr>
              <a:lstStyle/>
              <a:p>
                <a:pPr algn="dist"/>
                <a:r>
                  <a:rPr lang="en-US" sz="1300" dirty="0" smtClean="0">
                    <a:solidFill>
                      <a:srgbClr val="414141"/>
                    </a:solidFill>
                    <a:latin typeface="Times New Roman"/>
                    <a:cs typeface="Times New Roman"/>
                  </a:rPr>
                  <a:t>Be sure to sanity check your numbers and your margins. Don’t make the mistake of pitching a business that projects to have the best margins and growth EVER. </a:t>
                </a:r>
                <a:endParaRPr lang="en-US" sz="1300" dirty="0">
                  <a:solidFill>
                    <a:srgbClr val="414141"/>
                  </a:solidFill>
                  <a:latin typeface="Times New Roman"/>
                  <a:cs typeface="Times New Roman"/>
                </a:endParaRPr>
              </a:p>
            </p:txBody>
          </p:sp>
        </p:grpSp>
        <p:pic>
          <p:nvPicPr>
            <p:cNvPr id="18" name="Picture 17" descr="hower_01_sq.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38368" y="1510355"/>
              <a:ext cx="822773" cy="905256"/>
            </a:xfrm>
            <a:prstGeom prst="ellipse">
              <a:avLst/>
            </a:prstGeom>
          </p:spPr>
        </p:pic>
      </p:grpSp>
      <p:sp>
        <p:nvSpPr>
          <p:cNvPr id="22" name="TextBox 21"/>
          <p:cNvSpPr txBox="1"/>
          <p:nvPr/>
        </p:nvSpPr>
        <p:spPr>
          <a:xfrm>
            <a:off x="8754253" y="6483684"/>
            <a:ext cx="441351" cy="369332"/>
          </a:xfrm>
          <a:prstGeom prst="rect">
            <a:avLst/>
          </a:prstGeom>
          <a:noFill/>
        </p:spPr>
        <p:txBody>
          <a:bodyPr wrap="none" rtlCol="0">
            <a:spAutoFit/>
          </a:bodyPr>
          <a:lstStyle/>
          <a:p>
            <a:r>
              <a:rPr lang="en-US" dirty="0" smtClean="0">
                <a:solidFill>
                  <a:schemeClr val="tx1">
                    <a:lumMod val="75000"/>
                    <a:lumOff val="25000"/>
                  </a:schemeClr>
                </a:solidFill>
                <a:latin typeface="Helvetica Light"/>
                <a:cs typeface="Helvetica Light"/>
              </a:rPr>
              <a:t>18</a:t>
            </a:r>
            <a:endParaRPr lang="en-US"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1781298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Challenges/Risks</a:t>
            </a:r>
            <a:endParaRPr lang="en-US" sz="3600" dirty="0">
              <a:solidFill>
                <a:schemeClr val="tx1">
                  <a:lumMod val="75000"/>
                  <a:lumOff val="25000"/>
                </a:schemeClr>
              </a:solidFill>
            </a:endParaRPr>
          </a:p>
        </p:txBody>
      </p:sp>
      <p:pic>
        <p:nvPicPr>
          <p:cNvPr id="4" name="Picture 3" descr="ex.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sp>
        <p:nvSpPr>
          <p:cNvPr id="7" name="Text Placeholder 3"/>
          <p:cNvSpPr>
            <a:spLocks noGrp="1"/>
          </p:cNvSpPr>
          <p:nvPr>
            <p:ph type="body" sz="quarter" idx="14"/>
          </p:nvPr>
        </p:nvSpPr>
        <p:spPr>
          <a:xfrm>
            <a:off x="778986" y="1552261"/>
            <a:ext cx="7019737" cy="4292045"/>
          </a:xfrm>
        </p:spPr>
        <p:txBody>
          <a:bodyPr>
            <a:normAutofit/>
          </a:bodyPr>
          <a:lstStyle/>
          <a:p>
            <a:pPr>
              <a:buFont typeface="Arial"/>
              <a:buChar char="•"/>
            </a:pPr>
            <a:r>
              <a:rPr lang="en-US" sz="3200" dirty="0" smtClean="0">
                <a:solidFill>
                  <a:srgbClr val="40A2CB"/>
                </a:solidFill>
                <a:latin typeface="Helvetica Light"/>
                <a:cs typeface="Helvetica Light"/>
              </a:rPr>
              <a:t>[Challenge #1 – context]</a:t>
            </a:r>
          </a:p>
          <a:p>
            <a:pPr>
              <a:buFont typeface="Arial"/>
              <a:buChar char="•"/>
            </a:pPr>
            <a:r>
              <a:rPr lang="en-US" sz="3200" dirty="0" smtClean="0">
                <a:solidFill>
                  <a:srgbClr val="40A2CB"/>
                </a:solidFill>
                <a:latin typeface="Helvetica Light"/>
                <a:cs typeface="Helvetica Light"/>
              </a:rPr>
              <a:t>[Challenge #2 – context</a:t>
            </a:r>
            <a:r>
              <a:rPr lang="en-US" sz="3200" dirty="0">
                <a:solidFill>
                  <a:srgbClr val="40A2CB"/>
                </a:solidFill>
                <a:latin typeface="Helvetica Light"/>
                <a:cs typeface="Helvetica Light"/>
              </a:rPr>
              <a:t>]</a:t>
            </a:r>
            <a:endParaRPr lang="en-US" sz="3200" dirty="0" smtClean="0">
              <a:solidFill>
                <a:srgbClr val="40A2CB"/>
              </a:solidFill>
              <a:latin typeface="Helvetica Light"/>
              <a:cs typeface="Helvetica Light"/>
            </a:endParaRPr>
          </a:p>
          <a:p>
            <a:pPr>
              <a:buFont typeface="Arial"/>
              <a:buChar char="•"/>
            </a:pPr>
            <a:r>
              <a:rPr lang="en-US" sz="3200" dirty="0" smtClean="0">
                <a:solidFill>
                  <a:srgbClr val="40A2CB"/>
                </a:solidFill>
                <a:latin typeface="Helvetica Light"/>
                <a:cs typeface="Helvetica Light"/>
              </a:rPr>
              <a:t>[Challenge #3 – context]</a:t>
            </a:r>
            <a:endParaRPr lang="en-US" sz="3200" dirty="0">
              <a:solidFill>
                <a:srgbClr val="40A2CB"/>
              </a:solidFill>
              <a:latin typeface="Helvetica Light"/>
              <a:cs typeface="Helvetica Light"/>
            </a:endParaRPr>
          </a:p>
        </p:txBody>
      </p:sp>
      <p:grpSp>
        <p:nvGrpSpPr>
          <p:cNvPr id="6" name="Group 5"/>
          <p:cNvGrpSpPr/>
          <p:nvPr/>
        </p:nvGrpSpPr>
        <p:grpSpPr>
          <a:xfrm>
            <a:off x="4564297" y="4252517"/>
            <a:ext cx="2726128" cy="2176791"/>
            <a:chOff x="8004456" y="2191232"/>
            <a:chExt cx="2726128" cy="2176791"/>
          </a:xfrm>
        </p:grpSpPr>
        <p:grpSp>
          <p:nvGrpSpPr>
            <p:cNvPr id="8" name="Group 7"/>
            <p:cNvGrpSpPr/>
            <p:nvPr/>
          </p:nvGrpSpPr>
          <p:grpSpPr>
            <a:xfrm>
              <a:off x="8004456" y="2191232"/>
              <a:ext cx="2726128" cy="2176791"/>
              <a:chOff x="8862172" y="2277935"/>
              <a:chExt cx="2478298" cy="1920698"/>
            </a:xfrm>
          </p:grpSpPr>
          <p:sp>
            <p:nvSpPr>
              <p:cNvPr id="10" name="Folded Corner 9"/>
              <p:cNvSpPr/>
              <p:nvPr/>
            </p:nvSpPr>
            <p:spPr>
              <a:xfrm>
                <a:off x="8862172" y="2277935"/>
                <a:ext cx="2478298" cy="1920698"/>
              </a:xfrm>
              <a:prstGeom prst="foldedCorner">
                <a:avLst/>
              </a:prstGeom>
              <a:solidFill>
                <a:srgbClr val="E3DF3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TextBox 10"/>
              <p:cNvSpPr txBox="1"/>
              <p:nvPr/>
            </p:nvSpPr>
            <p:spPr>
              <a:xfrm>
                <a:off x="9639213" y="3502269"/>
                <a:ext cx="1543546" cy="611027"/>
              </a:xfrm>
              <a:prstGeom prst="rect">
                <a:avLst/>
              </a:prstGeom>
              <a:noFill/>
            </p:spPr>
            <p:txBody>
              <a:bodyPr wrap="none" rtlCol="0">
                <a:spAutoFit/>
              </a:bodyPr>
              <a:lstStyle/>
              <a:p>
                <a:r>
                  <a:rPr lang="en-US" sz="1300" b="1" dirty="0" smtClean="0">
                    <a:latin typeface="Times New Roman"/>
                    <a:cs typeface="Times New Roman"/>
                  </a:rPr>
                  <a:t>Rob Go</a:t>
                </a:r>
                <a:endParaRPr lang="en-US" sz="1300" b="1" dirty="0">
                  <a:latin typeface="Times New Roman"/>
                  <a:cs typeface="Times New Roman"/>
                </a:endParaRPr>
              </a:p>
              <a:p>
                <a:r>
                  <a:rPr lang="en-US" sz="1300" dirty="0">
                    <a:latin typeface="Times New Roman"/>
                    <a:cs typeface="Times New Roman"/>
                  </a:rPr>
                  <a:t>Co-Founder &amp; Partner</a:t>
                </a:r>
              </a:p>
              <a:p>
                <a:r>
                  <a:rPr lang="en-US" sz="1300" dirty="0">
                    <a:latin typeface="Times New Roman"/>
                    <a:cs typeface="Times New Roman"/>
                  </a:rPr>
                  <a:t>NextView Ventures</a:t>
                </a:r>
              </a:p>
            </p:txBody>
          </p:sp>
          <p:sp>
            <p:nvSpPr>
              <p:cNvPr id="12" name="Rectangle 11"/>
              <p:cNvSpPr/>
              <p:nvPr/>
            </p:nvSpPr>
            <p:spPr>
              <a:xfrm>
                <a:off x="8903385" y="2328038"/>
                <a:ext cx="2408438" cy="964065"/>
              </a:xfrm>
              <a:prstGeom prst="rect">
                <a:avLst/>
              </a:prstGeom>
            </p:spPr>
            <p:txBody>
              <a:bodyPr wrap="square">
                <a:spAutoFit/>
              </a:bodyPr>
              <a:lstStyle/>
              <a:p>
                <a:pPr algn="dist"/>
                <a:r>
                  <a:rPr lang="en-US" sz="1300" dirty="0" smtClean="0">
                    <a:solidFill>
                      <a:srgbClr val="414141"/>
                    </a:solidFill>
                    <a:latin typeface="Times New Roman"/>
                    <a:cs typeface="Times New Roman"/>
                  </a:rPr>
                  <a:t>What keeps you up at night? Though this may seem counterintuitive to state so overtly, every startup has challenges, and investors want to see how you’re thinking about them.</a:t>
                </a:r>
                <a:endParaRPr lang="en-US" sz="1300" dirty="0">
                  <a:solidFill>
                    <a:srgbClr val="414141"/>
                  </a:solidFill>
                  <a:latin typeface="Times New Roman"/>
                  <a:cs typeface="Times New Roman"/>
                </a:endParaRPr>
              </a:p>
            </p:txBody>
          </p:sp>
        </p:grpSp>
        <p:pic>
          <p:nvPicPr>
            <p:cNvPr id="9" name="Picture 8" descr="go_01_cr.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93925" y="3338288"/>
              <a:ext cx="791942" cy="995782"/>
            </a:xfrm>
            <a:prstGeom prst="ellipse">
              <a:avLst/>
            </a:prstGeom>
          </p:spPr>
        </p:pic>
      </p:grpSp>
      <p:sp>
        <p:nvSpPr>
          <p:cNvPr id="13" name="TextBox 12"/>
          <p:cNvSpPr txBox="1"/>
          <p:nvPr/>
        </p:nvSpPr>
        <p:spPr>
          <a:xfrm>
            <a:off x="8754253" y="6483684"/>
            <a:ext cx="441351" cy="369332"/>
          </a:xfrm>
          <a:prstGeom prst="rect">
            <a:avLst/>
          </a:prstGeom>
          <a:noFill/>
        </p:spPr>
        <p:txBody>
          <a:bodyPr wrap="none" rtlCol="0">
            <a:spAutoFit/>
          </a:bodyPr>
          <a:lstStyle/>
          <a:p>
            <a:r>
              <a:rPr lang="en-US" dirty="0" smtClean="0">
                <a:solidFill>
                  <a:schemeClr val="tx1">
                    <a:lumMod val="75000"/>
                    <a:lumOff val="25000"/>
                  </a:schemeClr>
                </a:solidFill>
                <a:latin typeface="Helvetica Light"/>
                <a:cs typeface="Helvetica Light"/>
              </a:rPr>
              <a:t>24</a:t>
            </a:r>
            <a:endParaRPr lang="en-US"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2785642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Why Now?</a:t>
            </a:r>
            <a:endParaRPr lang="en-US" sz="3600" dirty="0">
              <a:solidFill>
                <a:schemeClr val="tx1">
                  <a:lumMod val="75000"/>
                  <a:lumOff val="25000"/>
                </a:schemeClr>
              </a:solidFill>
            </a:endParaRPr>
          </a:p>
        </p:txBody>
      </p:sp>
      <p:pic>
        <p:nvPicPr>
          <p:cNvPr id="4" name="Picture 3" descr="ex.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sp>
        <p:nvSpPr>
          <p:cNvPr id="7" name="Pentagon 6"/>
          <p:cNvSpPr/>
          <p:nvPr/>
        </p:nvSpPr>
        <p:spPr>
          <a:xfrm rot="5400000">
            <a:off x="3248528" y="1253292"/>
            <a:ext cx="2646945" cy="2332789"/>
          </a:xfrm>
          <a:prstGeom prst="homePlate">
            <a:avLst/>
          </a:prstGeom>
          <a:solidFill>
            <a:srgbClr val="40A2C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entagon 9"/>
          <p:cNvSpPr/>
          <p:nvPr/>
        </p:nvSpPr>
        <p:spPr>
          <a:xfrm rot="16200000" flipV="1">
            <a:off x="3248526" y="3940342"/>
            <a:ext cx="2646948" cy="2332789"/>
          </a:xfrm>
          <a:prstGeom prst="homePlate">
            <a:avLst/>
          </a:prstGeom>
          <a:solidFill>
            <a:srgbClr val="2867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entagon 10"/>
          <p:cNvSpPr/>
          <p:nvPr/>
        </p:nvSpPr>
        <p:spPr>
          <a:xfrm flipV="1">
            <a:off x="1871579" y="2603498"/>
            <a:ext cx="2653633" cy="2332789"/>
          </a:xfrm>
          <a:prstGeom prst="homePlate">
            <a:avLst/>
          </a:prstGeom>
          <a:solidFill>
            <a:srgbClr val="1F526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entagon 11"/>
          <p:cNvSpPr/>
          <p:nvPr/>
        </p:nvSpPr>
        <p:spPr>
          <a:xfrm flipH="1" flipV="1">
            <a:off x="4618789" y="2603496"/>
            <a:ext cx="2653632" cy="2332789"/>
          </a:xfrm>
          <a:prstGeom prst="homePlate">
            <a:avLst/>
          </a:prstGeom>
          <a:solidFill>
            <a:srgbClr val="3386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405605" y="1336851"/>
            <a:ext cx="2332789" cy="830997"/>
          </a:xfrm>
          <a:prstGeom prst="rect">
            <a:avLst/>
          </a:prstGeom>
          <a:noFill/>
        </p:spPr>
        <p:txBody>
          <a:bodyPr wrap="square" rtlCol="0">
            <a:spAutoFit/>
          </a:bodyPr>
          <a:lstStyle/>
          <a:p>
            <a:pPr algn="ctr"/>
            <a:r>
              <a:rPr lang="en-US" sz="2400" dirty="0" smtClean="0">
                <a:solidFill>
                  <a:schemeClr val="bg1"/>
                </a:solidFill>
                <a:latin typeface="Helvetica Light"/>
                <a:cs typeface="Helvetica Light"/>
              </a:rPr>
              <a:t>Trend, Factor, or Data Point</a:t>
            </a:r>
            <a:endParaRPr lang="en-US" sz="2400" dirty="0">
              <a:solidFill>
                <a:schemeClr val="bg1"/>
              </a:solidFill>
              <a:latin typeface="Helvetica Light"/>
              <a:cs typeface="Helvetica Light"/>
            </a:endParaRPr>
          </a:p>
        </p:txBody>
      </p:sp>
      <p:sp>
        <p:nvSpPr>
          <p:cNvPr id="14" name="TextBox 13"/>
          <p:cNvSpPr txBox="1"/>
          <p:nvPr/>
        </p:nvSpPr>
        <p:spPr>
          <a:xfrm>
            <a:off x="3405607" y="5325160"/>
            <a:ext cx="2332789" cy="830997"/>
          </a:xfrm>
          <a:prstGeom prst="rect">
            <a:avLst/>
          </a:prstGeom>
          <a:noFill/>
        </p:spPr>
        <p:txBody>
          <a:bodyPr wrap="square" rtlCol="0">
            <a:spAutoFit/>
          </a:bodyPr>
          <a:lstStyle/>
          <a:p>
            <a:pPr algn="ctr"/>
            <a:r>
              <a:rPr lang="en-US" sz="2400" dirty="0" smtClean="0">
                <a:solidFill>
                  <a:schemeClr val="bg1"/>
                </a:solidFill>
                <a:latin typeface="Helvetica Light"/>
                <a:cs typeface="Helvetica Light"/>
              </a:rPr>
              <a:t>Trend, Factor, or Data Point</a:t>
            </a:r>
            <a:endParaRPr lang="en-US" sz="2400" dirty="0">
              <a:solidFill>
                <a:schemeClr val="bg1"/>
              </a:solidFill>
              <a:latin typeface="Helvetica Light"/>
              <a:cs typeface="Helvetica Light"/>
            </a:endParaRPr>
          </a:p>
        </p:txBody>
      </p:sp>
      <p:sp>
        <p:nvSpPr>
          <p:cNvPr id="15" name="TextBox 14"/>
          <p:cNvSpPr txBox="1"/>
          <p:nvPr/>
        </p:nvSpPr>
        <p:spPr>
          <a:xfrm>
            <a:off x="5872074" y="2958329"/>
            <a:ext cx="1253289" cy="1569660"/>
          </a:xfrm>
          <a:prstGeom prst="rect">
            <a:avLst/>
          </a:prstGeom>
          <a:noFill/>
        </p:spPr>
        <p:txBody>
          <a:bodyPr wrap="square" rtlCol="0">
            <a:spAutoFit/>
          </a:bodyPr>
          <a:lstStyle/>
          <a:p>
            <a:pPr algn="ctr"/>
            <a:r>
              <a:rPr lang="en-US" sz="2400" dirty="0" smtClean="0">
                <a:solidFill>
                  <a:schemeClr val="bg1"/>
                </a:solidFill>
                <a:latin typeface="Helvetica Light"/>
                <a:cs typeface="Helvetica Light"/>
              </a:rPr>
              <a:t>Trend, Factor, or Data Point</a:t>
            </a:r>
            <a:endParaRPr lang="en-US" sz="2400" dirty="0">
              <a:solidFill>
                <a:schemeClr val="bg1"/>
              </a:solidFill>
              <a:latin typeface="Helvetica Light"/>
              <a:cs typeface="Helvetica Light"/>
            </a:endParaRPr>
          </a:p>
        </p:txBody>
      </p:sp>
      <p:sp>
        <p:nvSpPr>
          <p:cNvPr id="16" name="TextBox 15"/>
          <p:cNvSpPr txBox="1"/>
          <p:nvPr/>
        </p:nvSpPr>
        <p:spPr>
          <a:xfrm>
            <a:off x="2032006" y="2958329"/>
            <a:ext cx="1239921" cy="1569660"/>
          </a:xfrm>
          <a:prstGeom prst="rect">
            <a:avLst/>
          </a:prstGeom>
          <a:noFill/>
        </p:spPr>
        <p:txBody>
          <a:bodyPr wrap="square" rtlCol="0">
            <a:spAutoFit/>
          </a:bodyPr>
          <a:lstStyle/>
          <a:p>
            <a:pPr algn="ctr"/>
            <a:r>
              <a:rPr lang="en-US" sz="2400" dirty="0" smtClean="0">
                <a:solidFill>
                  <a:schemeClr val="bg1"/>
                </a:solidFill>
                <a:latin typeface="Helvetica Light"/>
                <a:cs typeface="Helvetica Light"/>
              </a:rPr>
              <a:t>Trend, Factor, or Data Point</a:t>
            </a:r>
            <a:endParaRPr lang="en-US" sz="2400" dirty="0">
              <a:solidFill>
                <a:schemeClr val="bg1"/>
              </a:solidFill>
              <a:latin typeface="Helvetica Light"/>
              <a:cs typeface="Helvetica Light"/>
            </a:endParaRPr>
          </a:p>
        </p:txBody>
      </p:sp>
      <p:sp>
        <p:nvSpPr>
          <p:cNvPr id="17" name="Oval 16"/>
          <p:cNvSpPr/>
          <p:nvPr/>
        </p:nvSpPr>
        <p:spPr>
          <a:xfrm>
            <a:off x="4094749" y="2670339"/>
            <a:ext cx="941136" cy="6428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75000"/>
                    <a:lumOff val="25000"/>
                  </a:schemeClr>
                </a:solidFill>
                <a:latin typeface="Helvetica Light"/>
                <a:cs typeface="Helvetica Light"/>
              </a:rPr>
              <a:t>icon</a:t>
            </a:r>
            <a:endParaRPr lang="en-US" dirty="0">
              <a:solidFill>
                <a:schemeClr val="tx1">
                  <a:lumMod val="75000"/>
                  <a:lumOff val="25000"/>
                </a:schemeClr>
              </a:solidFill>
              <a:latin typeface="Helvetica Light"/>
              <a:cs typeface="Helvetica Light"/>
            </a:endParaRPr>
          </a:p>
        </p:txBody>
      </p:sp>
      <p:sp>
        <p:nvSpPr>
          <p:cNvPr id="18" name="Oval 17"/>
          <p:cNvSpPr/>
          <p:nvPr/>
        </p:nvSpPr>
        <p:spPr>
          <a:xfrm>
            <a:off x="4094749" y="4233321"/>
            <a:ext cx="941136" cy="6428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75000"/>
                    <a:lumOff val="25000"/>
                  </a:schemeClr>
                </a:solidFill>
                <a:latin typeface="Helvetica Light"/>
                <a:cs typeface="Helvetica Light"/>
              </a:rPr>
              <a:t>icon</a:t>
            </a:r>
            <a:endParaRPr lang="en-US" dirty="0">
              <a:solidFill>
                <a:schemeClr val="tx1">
                  <a:lumMod val="75000"/>
                  <a:lumOff val="25000"/>
                </a:schemeClr>
              </a:solidFill>
              <a:latin typeface="Helvetica Light"/>
              <a:cs typeface="Helvetica Light"/>
            </a:endParaRPr>
          </a:p>
        </p:txBody>
      </p:sp>
      <p:sp>
        <p:nvSpPr>
          <p:cNvPr id="19" name="Oval 18"/>
          <p:cNvSpPr/>
          <p:nvPr/>
        </p:nvSpPr>
        <p:spPr>
          <a:xfrm>
            <a:off x="4846725" y="3421755"/>
            <a:ext cx="941136" cy="6428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75000"/>
                    <a:lumOff val="25000"/>
                  </a:schemeClr>
                </a:solidFill>
                <a:latin typeface="Helvetica Light"/>
                <a:cs typeface="Helvetica Light"/>
              </a:rPr>
              <a:t>icon</a:t>
            </a:r>
            <a:endParaRPr lang="en-US" dirty="0">
              <a:solidFill>
                <a:schemeClr val="tx1">
                  <a:lumMod val="75000"/>
                  <a:lumOff val="25000"/>
                </a:schemeClr>
              </a:solidFill>
              <a:latin typeface="Helvetica Light"/>
              <a:cs typeface="Helvetica Light"/>
            </a:endParaRPr>
          </a:p>
        </p:txBody>
      </p:sp>
      <p:sp>
        <p:nvSpPr>
          <p:cNvPr id="20" name="Oval 19"/>
          <p:cNvSpPr/>
          <p:nvPr/>
        </p:nvSpPr>
        <p:spPr>
          <a:xfrm>
            <a:off x="3378871" y="3421755"/>
            <a:ext cx="941136" cy="6428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75000"/>
                    <a:lumOff val="25000"/>
                  </a:schemeClr>
                </a:solidFill>
                <a:latin typeface="Helvetica Light"/>
                <a:cs typeface="Helvetica Light"/>
              </a:rPr>
              <a:t>icon</a:t>
            </a:r>
            <a:endParaRPr lang="en-US" dirty="0">
              <a:solidFill>
                <a:schemeClr val="tx1">
                  <a:lumMod val="75000"/>
                  <a:lumOff val="25000"/>
                </a:schemeClr>
              </a:solidFill>
              <a:latin typeface="Helvetica Light"/>
              <a:cs typeface="Helvetica Light"/>
            </a:endParaRPr>
          </a:p>
        </p:txBody>
      </p:sp>
      <p:sp>
        <p:nvSpPr>
          <p:cNvPr id="21" name="TextBox 20"/>
          <p:cNvSpPr txBox="1"/>
          <p:nvPr/>
        </p:nvSpPr>
        <p:spPr>
          <a:xfrm>
            <a:off x="8754253" y="6483684"/>
            <a:ext cx="441351" cy="369332"/>
          </a:xfrm>
          <a:prstGeom prst="rect">
            <a:avLst/>
          </a:prstGeom>
          <a:noFill/>
        </p:spPr>
        <p:txBody>
          <a:bodyPr wrap="none" rtlCol="0">
            <a:spAutoFit/>
          </a:bodyPr>
          <a:lstStyle/>
          <a:p>
            <a:r>
              <a:rPr lang="en-US" dirty="0" smtClean="0">
                <a:solidFill>
                  <a:schemeClr val="tx1">
                    <a:lumMod val="75000"/>
                    <a:lumOff val="25000"/>
                  </a:schemeClr>
                </a:solidFill>
                <a:latin typeface="Helvetica Light"/>
                <a:cs typeface="Helvetica Light"/>
              </a:rPr>
              <a:t>25</a:t>
            </a:r>
            <a:endParaRPr lang="en-US"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3063727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1" y="-15983"/>
            <a:ext cx="9170580" cy="3437049"/>
            <a:chOff x="-77988" y="-15983"/>
            <a:chExt cx="9170580" cy="3437049"/>
          </a:xfrm>
        </p:grpSpPr>
        <p:grpSp>
          <p:nvGrpSpPr>
            <p:cNvPr id="73" name="Group 72"/>
            <p:cNvGrpSpPr/>
            <p:nvPr/>
          </p:nvGrpSpPr>
          <p:grpSpPr>
            <a:xfrm>
              <a:off x="97129" y="26198"/>
              <a:ext cx="8995463" cy="3393192"/>
              <a:chOff x="186806" y="26198"/>
              <a:chExt cx="8995463" cy="3393192"/>
            </a:xfrm>
          </p:grpSpPr>
          <p:pic>
            <p:nvPicPr>
              <p:cNvPr id="83" name="Picture 82"/>
              <p:cNvPicPr>
                <a:picLocks noChangeAspect="1"/>
              </p:cNvPicPr>
              <p:nvPr/>
            </p:nvPicPr>
            <p:blipFill>
              <a:blip r:embed="rId2" cstate="screen">
                <a:biLevel thresh="75000"/>
                <a:extLst>
                  <a:ext uri="{28A0092B-C50C-407E-A947-70E740481C1C}">
                    <a14:useLocalDpi xmlns:a14="http://schemas.microsoft.com/office/drawing/2010/main"/>
                  </a:ext>
                </a:extLst>
              </a:blip>
              <a:stretch>
                <a:fillRect/>
              </a:stretch>
            </p:blipFill>
            <p:spPr>
              <a:xfrm rot="21371796">
                <a:off x="1165945" y="259333"/>
                <a:ext cx="1021186" cy="732881"/>
              </a:xfrm>
              <a:prstGeom prst="rect">
                <a:avLst/>
              </a:prstGeom>
            </p:spPr>
          </p:pic>
          <p:pic>
            <p:nvPicPr>
              <p:cNvPr id="86" name="Picture 85"/>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rot="16598665">
                <a:off x="225892" y="1060594"/>
                <a:ext cx="798795" cy="798795"/>
              </a:xfrm>
              <a:prstGeom prst="rect">
                <a:avLst/>
              </a:prstGeom>
            </p:spPr>
          </p:pic>
          <p:pic>
            <p:nvPicPr>
              <p:cNvPr id="89" name="Picture 88"/>
              <p:cNvPicPr>
                <a:picLocks noChangeAspect="1"/>
              </p:cNvPicPr>
              <p:nvPr/>
            </p:nvPicPr>
            <p:blipFill>
              <a:blip r:embed="rId4" cstate="screen">
                <a:biLevel thresh="75000"/>
                <a:extLst>
                  <a:ext uri="{28A0092B-C50C-407E-A947-70E740481C1C}">
                    <a14:useLocalDpi xmlns:a14="http://schemas.microsoft.com/office/drawing/2010/main"/>
                  </a:ext>
                </a:extLst>
              </a:blip>
              <a:stretch>
                <a:fillRect/>
              </a:stretch>
            </p:blipFill>
            <p:spPr>
              <a:xfrm rot="1036133">
                <a:off x="187615" y="201426"/>
                <a:ext cx="600146" cy="600146"/>
              </a:xfrm>
              <a:prstGeom prst="rect">
                <a:avLst/>
              </a:prstGeom>
            </p:spPr>
          </p:pic>
          <p:pic>
            <p:nvPicPr>
              <p:cNvPr id="91" name="Picture 90"/>
              <p:cNvPicPr>
                <a:picLocks noChangeAspect="1"/>
              </p:cNvPicPr>
              <p:nvPr/>
            </p:nvPicPr>
            <p:blipFill>
              <a:blip r:embed="rId5" cstate="screen">
                <a:biLevel thresh="75000"/>
                <a:extLst>
                  <a:ext uri="{28A0092B-C50C-407E-A947-70E740481C1C}">
                    <a14:useLocalDpi xmlns:a14="http://schemas.microsoft.com/office/drawing/2010/main"/>
                  </a:ext>
                </a:extLst>
              </a:blip>
              <a:stretch>
                <a:fillRect/>
              </a:stretch>
            </p:blipFill>
            <p:spPr>
              <a:xfrm>
                <a:off x="1230245" y="1257224"/>
                <a:ext cx="726177" cy="726177"/>
              </a:xfrm>
              <a:prstGeom prst="rect">
                <a:avLst/>
              </a:prstGeom>
            </p:spPr>
          </p:pic>
          <p:pic>
            <p:nvPicPr>
              <p:cNvPr id="92" name="Picture 91"/>
              <p:cNvPicPr>
                <a:picLocks noChangeAspect="1"/>
              </p:cNvPicPr>
              <p:nvPr/>
            </p:nvPicPr>
            <p:blipFill>
              <a:blip r:embed="rId6" cstate="screen">
                <a:biLevel thresh="75000"/>
                <a:extLst>
                  <a:ext uri="{28A0092B-C50C-407E-A947-70E740481C1C}">
                    <a14:useLocalDpi xmlns:a14="http://schemas.microsoft.com/office/drawing/2010/main"/>
                  </a:ext>
                </a:extLst>
              </a:blip>
              <a:stretch>
                <a:fillRect/>
              </a:stretch>
            </p:blipFill>
            <p:spPr>
              <a:xfrm rot="1644205">
                <a:off x="850383" y="2667506"/>
                <a:ext cx="584756" cy="584756"/>
              </a:xfrm>
              <a:prstGeom prst="rect">
                <a:avLst/>
              </a:prstGeom>
            </p:spPr>
          </p:pic>
          <p:pic>
            <p:nvPicPr>
              <p:cNvPr id="94" name="Picture 93"/>
              <p:cNvPicPr>
                <a:picLocks noChangeAspect="1"/>
              </p:cNvPicPr>
              <p:nvPr/>
            </p:nvPicPr>
            <p:blipFill>
              <a:blip r:embed="rId7" cstate="screen">
                <a:biLevel thresh="75000"/>
                <a:extLst>
                  <a:ext uri="{28A0092B-C50C-407E-A947-70E740481C1C}">
                    <a14:useLocalDpi xmlns:a14="http://schemas.microsoft.com/office/drawing/2010/main"/>
                  </a:ext>
                </a:extLst>
              </a:blip>
              <a:stretch>
                <a:fillRect/>
              </a:stretch>
            </p:blipFill>
            <p:spPr>
              <a:xfrm>
                <a:off x="187615" y="2043475"/>
                <a:ext cx="622966" cy="622966"/>
              </a:xfrm>
              <a:prstGeom prst="rect">
                <a:avLst/>
              </a:prstGeom>
            </p:spPr>
          </p:pic>
          <p:pic>
            <p:nvPicPr>
              <p:cNvPr id="100" name="Picture 99"/>
              <p:cNvPicPr>
                <a:picLocks noChangeAspect="1"/>
              </p:cNvPicPr>
              <p:nvPr/>
            </p:nvPicPr>
            <p:blipFill>
              <a:blip r:embed="rId8" cstate="screen">
                <a:biLevel thresh="75000"/>
                <a:extLst>
                  <a:ext uri="{28A0092B-C50C-407E-A947-70E740481C1C}">
                    <a14:useLocalDpi xmlns:a14="http://schemas.microsoft.com/office/drawing/2010/main"/>
                  </a:ext>
                </a:extLst>
              </a:blip>
              <a:stretch>
                <a:fillRect/>
              </a:stretch>
            </p:blipFill>
            <p:spPr>
              <a:xfrm rot="17356993">
                <a:off x="2279130" y="816785"/>
                <a:ext cx="523112" cy="523112"/>
              </a:xfrm>
              <a:prstGeom prst="rect">
                <a:avLst/>
              </a:prstGeom>
            </p:spPr>
          </p:pic>
          <p:pic>
            <p:nvPicPr>
              <p:cNvPr id="101" name="Picture 100"/>
              <p:cNvPicPr>
                <a:picLocks noChangeAspect="1"/>
              </p:cNvPicPr>
              <p:nvPr/>
            </p:nvPicPr>
            <p:blipFill>
              <a:blip r:embed="rId9" cstate="screen">
                <a:biLevel thresh="75000"/>
                <a:extLst>
                  <a:ext uri="{28A0092B-C50C-407E-A947-70E740481C1C}">
                    <a14:useLocalDpi xmlns:a14="http://schemas.microsoft.com/office/drawing/2010/main"/>
                  </a:ext>
                </a:extLst>
              </a:blip>
              <a:stretch>
                <a:fillRect/>
              </a:stretch>
            </p:blipFill>
            <p:spPr>
              <a:xfrm>
                <a:off x="1650776" y="1910041"/>
                <a:ext cx="878675" cy="878675"/>
              </a:xfrm>
              <a:prstGeom prst="rect">
                <a:avLst/>
              </a:prstGeom>
            </p:spPr>
          </p:pic>
          <p:pic>
            <p:nvPicPr>
              <p:cNvPr id="102" name="Picture 101"/>
              <p:cNvPicPr>
                <a:picLocks noChangeAspect="1"/>
              </p:cNvPicPr>
              <p:nvPr/>
            </p:nvPicPr>
            <p:blipFill>
              <a:blip r:embed="rId10" cstate="screen">
                <a:biLevel thresh="75000"/>
                <a:extLst>
                  <a:ext uri="{28A0092B-C50C-407E-A947-70E740481C1C}">
                    <a14:useLocalDpi xmlns:a14="http://schemas.microsoft.com/office/drawing/2010/main"/>
                  </a:ext>
                </a:extLst>
              </a:blip>
              <a:stretch>
                <a:fillRect/>
              </a:stretch>
            </p:blipFill>
            <p:spPr>
              <a:xfrm>
                <a:off x="2224471" y="2729977"/>
                <a:ext cx="689413" cy="689413"/>
              </a:xfrm>
              <a:prstGeom prst="rect">
                <a:avLst/>
              </a:prstGeom>
            </p:spPr>
          </p:pic>
          <p:pic>
            <p:nvPicPr>
              <p:cNvPr id="103" name="Picture 102"/>
              <p:cNvPicPr>
                <a:picLocks noChangeAspect="1"/>
              </p:cNvPicPr>
              <p:nvPr/>
            </p:nvPicPr>
            <p:blipFill>
              <a:blip r:embed="rId11" cstate="screen">
                <a:biLevel thresh="75000"/>
                <a:extLst>
                  <a:ext uri="{28A0092B-C50C-407E-A947-70E740481C1C}">
                    <a14:useLocalDpi xmlns:a14="http://schemas.microsoft.com/office/drawing/2010/main"/>
                  </a:ext>
                </a:extLst>
              </a:blip>
              <a:stretch>
                <a:fillRect/>
              </a:stretch>
            </p:blipFill>
            <p:spPr>
              <a:xfrm>
                <a:off x="863313" y="1858191"/>
                <a:ext cx="707555" cy="707555"/>
              </a:xfrm>
              <a:prstGeom prst="rect">
                <a:avLst/>
              </a:prstGeom>
            </p:spPr>
          </p:pic>
          <p:pic>
            <p:nvPicPr>
              <p:cNvPr id="105" name="Picture 104"/>
              <p:cNvPicPr>
                <a:picLocks noChangeAspect="1"/>
              </p:cNvPicPr>
              <p:nvPr/>
            </p:nvPicPr>
            <p:blipFill>
              <a:blip r:embed="rId12" cstate="screen">
                <a:biLevel thresh="75000"/>
                <a:extLst>
                  <a:ext uri="{28A0092B-C50C-407E-A947-70E740481C1C}">
                    <a14:useLocalDpi xmlns:a14="http://schemas.microsoft.com/office/drawing/2010/main"/>
                  </a:ext>
                </a:extLst>
              </a:blip>
              <a:stretch>
                <a:fillRect/>
              </a:stretch>
            </p:blipFill>
            <p:spPr>
              <a:xfrm>
                <a:off x="2268797" y="1625897"/>
                <a:ext cx="310400" cy="295284"/>
              </a:xfrm>
              <a:prstGeom prst="rect">
                <a:avLst/>
              </a:prstGeom>
            </p:spPr>
          </p:pic>
          <p:pic>
            <p:nvPicPr>
              <p:cNvPr id="106" name="Picture 105"/>
              <p:cNvPicPr>
                <a:picLocks noChangeAspect="1"/>
              </p:cNvPicPr>
              <p:nvPr/>
            </p:nvPicPr>
            <p:blipFill>
              <a:blip r:embed="rId13" cstate="screen">
                <a:biLevel thresh="75000"/>
                <a:extLst>
                  <a:ext uri="{28A0092B-C50C-407E-A947-70E740481C1C}">
                    <a14:useLocalDpi xmlns:a14="http://schemas.microsoft.com/office/drawing/2010/main"/>
                  </a:ext>
                </a:extLst>
              </a:blip>
              <a:stretch>
                <a:fillRect/>
              </a:stretch>
            </p:blipFill>
            <p:spPr>
              <a:xfrm>
                <a:off x="2698326" y="1625897"/>
                <a:ext cx="878674" cy="878674"/>
              </a:xfrm>
              <a:prstGeom prst="rect">
                <a:avLst/>
              </a:prstGeom>
            </p:spPr>
          </p:pic>
          <p:pic>
            <p:nvPicPr>
              <p:cNvPr id="107" name="Picture 106"/>
              <p:cNvPicPr>
                <a:picLocks noChangeAspect="1"/>
              </p:cNvPicPr>
              <p:nvPr/>
            </p:nvPicPr>
            <p:blipFill>
              <a:blip r:embed="rId14" cstate="screen">
                <a:biLevel thresh="75000"/>
                <a:extLst>
                  <a:ext uri="{28A0092B-C50C-407E-A947-70E740481C1C}">
                    <a14:useLocalDpi xmlns:a14="http://schemas.microsoft.com/office/drawing/2010/main"/>
                  </a:ext>
                </a:extLst>
              </a:blip>
              <a:stretch>
                <a:fillRect/>
              </a:stretch>
            </p:blipFill>
            <p:spPr>
              <a:xfrm>
                <a:off x="2368245" y="62642"/>
                <a:ext cx="660161" cy="660161"/>
              </a:xfrm>
              <a:prstGeom prst="rect">
                <a:avLst/>
              </a:prstGeom>
            </p:spPr>
          </p:pic>
          <p:pic>
            <p:nvPicPr>
              <p:cNvPr id="108" name="Picture 107"/>
              <p:cNvPicPr>
                <a:picLocks noChangeAspect="1"/>
              </p:cNvPicPr>
              <p:nvPr/>
            </p:nvPicPr>
            <p:blipFill>
              <a:blip r:embed="rId15" cstate="screen">
                <a:biLevel thresh="75000"/>
                <a:extLst>
                  <a:ext uri="{28A0092B-C50C-407E-A947-70E740481C1C}">
                    <a14:useLocalDpi xmlns:a14="http://schemas.microsoft.com/office/drawing/2010/main"/>
                  </a:ext>
                </a:extLst>
              </a:blip>
              <a:stretch>
                <a:fillRect/>
              </a:stretch>
            </p:blipFill>
            <p:spPr>
              <a:xfrm>
                <a:off x="2961256" y="555329"/>
                <a:ext cx="1063195" cy="1063195"/>
              </a:xfrm>
              <a:prstGeom prst="rect">
                <a:avLst/>
              </a:prstGeom>
            </p:spPr>
          </p:pic>
          <p:pic>
            <p:nvPicPr>
              <p:cNvPr id="109" name="Picture 108"/>
              <p:cNvPicPr>
                <a:picLocks noChangeAspect="1"/>
              </p:cNvPicPr>
              <p:nvPr/>
            </p:nvPicPr>
            <p:blipFill>
              <a:blip r:embed="rId2" cstate="screen">
                <a:biLevel thresh="75000"/>
                <a:extLst>
                  <a:ext uri="{28A0092B-C50C-407E-A947-70E740481C1C}">
                    <a14:useLocalDpi xmlns:a14="http://schemas.microsoft.com/office/drawing/2010/main"/>
                  </a:ext>
                </a:extLst>
              </a:blip>
              <a:stretch>
                <a:fillRect/>
              </a:stretch>
            </p:blipFill>
            <p:spPr>
              <a:xfrm rot="21371796">
                <a:off x="4919514" y="222889"/>
                <a:ext cx="1021186" cy="732881"/>
              </a:xfrm>
              <a:prstGeom prst="rect">
                <a:avLst/>
              </a:prstGeom>
            </p:spPr>
          </p:pic>
          <p:pic>
            <p:nvPicPr>
              <p:cNvPr id="110" name="Picture 109"/>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rot="16598665">
                <a:off x="3979461" y="1024150"/>
                <a:ext cx="798795" cy="798795"/>
              </a:xfrm>
              <a:prstGeom prst="rect">
                <a:avLst/>
              </a:prstGeom>
            </p:spPr>
          </p:pic>
          <p:pic>
            <p:nvPicPr>
              <p:cNvPr id="111" name="Picture 110"/>
              <p:cNvPicPr>
                <a:picLocks noChangeAspect="1"/>
              </p:cNvPicPr>
              <p:nvPr/>
            </p:nvPicPr>
            <p:blipFill>
              <a:blip r:embed="rId4" cstate="screen">
                <a:biLevel thresh="75000"/>
                <a:extLst>
                  <a:ext uri="{28A0092B-C50C-407E-A947-70E740481C1C}">
                    <a14:useLocalDpi xmlns:a14="http://schemas.microsoft.com/office/drawing/2010/main"/>
                  </a:ext>
                </a:extLst>
              </a:blip>
              <a:stretch>
                <a:fillRect/>
              </a:stretch>
            </p:blipFill>
            <p:spPr>
              <a:xfrm rot="1036133">
                <a:off x="3941184" y="164982"/>
                <a:ext cx="600146" cy="600146"/>
              </a:xfrm>
              <a:prstGeom prst="rect">
                <a:avLst/>
              </a:prstGeom>
            </p:spPr>
          </p:pic>
          <p:pic>
            <p:nvPicPr>
              <p:cNvPr id="112" name="Picture 111"/>
              <p:cNvPicPr>
                <a:picLocks noChangeAspect="1"/>
              </p:cNvPicPr>
              <p:nvPr/>
            </p:nvPicPr>
            <p:blipFill>
              <a:blip r:embed="rId5" cstate="screen">
                <a:biLevel thresh="75000"/>
                <a:extLst>
                  <a:ext uri="{28A0092B-C50C-407E-A947-70E740481C1C}">
                    <a14:useLocalDpi xmlns:a14="http://schemas.microsoft.com/office/drawing/2010/main"/>
                  </a:ext>
                </a:extLst>
              </a:blip>
              <a:stretch>
                <a:fillRect/>
              </a:stretch>
            </p:blipFill>
            <p:spPr>
              <a:xfrm>
                <a:off x="4983814" y="1220780"/>
                <a:ext cx="726177" cy="726177"/>
              </a:xfrm>
              <a:prstGeom prst="rect">
                <a:avLst/>
              </a:prstGeom>
            </p:spPr>
          </p:pic>
          <p:pic>
            <p:nvPicPr>
              <p:cNvPr id="113" name="Picture 112"/>
              <p:cNvPicPr>
                <a:picLocks noChangeAspect="1"/>
              </p:cNvPicPr>
              <p:nvPr/>
            </p:nvPicPr>
            <p:blipFill>
              <a:blip r:embed="rId6" cstate="screen">
                <a:biLevel thresh="75000"/>
                <a:extLst>
                  <a:ext uri="{28A0092B-C50C-407E-A947-70E740481C1C}">
                    <a14:useLocalDpi xmlns:a14="http://schemas.microsoft.com/office/drawing/2010/main"/>
                  </a:ext>
                </a:extLst>
              </a:blip>
              <a:stretch>
                <a:fillRect/>
              </a:stretch>
            </p:blipFill>
            <p:spPr>
              <a:xfrm rot="1644205">
                <a:off x="4603952" y="2631062"/>
                <a:ext cx="584756" cy="584756"/>
              </a:xfrm>
              <a:prstGeom prst="rect">
                <a:avLst/>
              </a:prstGeom>
            </p:spPr>
          </p:pic>
          <p:pic>
            <p:nvPicPr>
              <p:cNvPr id="114" name="Picture 113"/>
              <p:cNvPicPr>
                <a:picLocks noChangeAspect="1"/>
              </p:cNvPicPr>
              <p:nvPr/>
            </p:nvPicPr>
            <p:blipFill>
              <a:blip r:embed="rId7" cstate="screen">
                <a:biLevel thresh="75000"/>
                <a:extLst>
                  <a:ext uri="{28A0092B-C50C-407E-A947-70E740481C1C}">
                    <a14:useLocalDpi xmlns:a14="http://schemas.microsoft.com/office/drawing/2010/main"/>
                  </a:ext>
                </a:extLst>
              </a:blip>
              <a:stretch>
                <a:fillRect/>
              </a:stretch>
            </p:blipFill>
            <p:spPr>
              <a:xfrm>
                <a:off x="3941184" y="2007031"/>
                <a:ext cx="622966" cy="622966"/>
              </a:xfrm>
              <a:prstGeom prst="rect">
                <a:avLst/>
              </a:prstGeom>
            </p:spPr>
          </p:pic>
          <p:pic>
            <p:nvPicPr>
              <p:cNvPr id="115" name="Picture 114"/>
              <p:cNvPicPr>
                <a:picLocks noChangeAspect="1"/>
              </p:cNvPicPr>
              <p:nvPr/>
            </p:nvPicPr>
            <p:blipFill>
              <a:blip r:embed="rId8" cstate="screen">
                <a:biLevel thresh="75000"/>
                <a:extLst>
                  <a:ext uri="{28A0092B-C50C-407E-A947-70E740481C1C}">
                    <a14:useLocalDpi xmlns:a14="http://schemas.microsoft.com/office/drawing/2010/main"/>
                  </a:ext>
                </a:extLst>
              </a:blip>
              <a:stretch>
                <a:fillRect/>
              </a:stretch>
            </p:blipFill>
            <p:spPr>
              <a:xfrm rot="17356993">
                <a:off x="6032699" y="780341"/>
                <a:ext cx="523112" cy="523112"/>
              </a:xfrm>
              <a:prstGeom prst="rect">
                <a:avLst/>
              </a:prstGeom>
            </p:spPr>
          </p:pic>
          <p:pic>
            <p:nvPicPr>
              <p:cNvPr id="116" name="Picture 115"/>
              <p:cNvPicPr>
                <a:picLocks noChangeAspect="1"/>
              </p:cNvPicPr>
              <p:nvPr/>
            </p:nvPicPr>
            <p:blipFill>
              <a:blip r:embed="rId9" cstate="screen">
                <a:biLevel thresh="75000"/>
                <a:extLst>
                  <a:ext uri="{28A0092B-C50C-407E-A947-70E740481C1C}">
                    <a14:useLocalDpi xmlns:a14="http://schemas.microsoft.com/office/drawing/2010/main"/>
                  </a:ext>
                </a:extLst>
              </a:blip>
              <a:stretch>
                <a:fillRect/>
              </a:stretch>
            </p:blipFill>
            <p:spPr>
              <a:xfrm>
                <a:off x="5404345" y="1873597"/>
                <a:ext cx="878675" cy="878675"/>
              </a:xfrm>
              <a:prstGeom prst="rect">
                <a:avLst/>
              </a:prstGeom>
            </p:spPr>
          </p:pic>
          <p:pic>
            <p:nvPicPr>
              <p:cNvPr id="117" name="Picture 116"/>
              <p:cNvPicPr>
                <a:picLocks noChangeAspect="1"/>
              </p:cNvPicPr>
              <p:nvPr/>
            </p:nvPicPr>
            <p:blipFill>
              <a:blip r:embed="rId10" cstate="screen">
                <a:biLevel thresh="75000"/>
                <a:extLst>
                  <a:ext uri="{28A0092B-C50C-407E-A947-70E740481C1C}">
                    <a14:useLocalDpi xmlns:a14="http://schemas.microsoft.com/office/drawing/2010/main"/>
                  </a:ext>
                </a:extLst>
              </a:blip>
              <a:stretch>
                <a:fillRect/>
              </a:stretch>
            </p:blipFill>
            <p:spPr>
              <a:xfrm>
                <a:off x="5978040" y="2693533"/>
                <a:ext cx="689413" cy="689413"/>
              </a:xfrm>
              <a:prstGeom prst="rect">
                <a:avLst/>
              </a:prstGeom>
            </p:spPr>
          </p:pic>
          <p:pic>
            <p:nvPicPr>
              <p:cNvPr id="118" name="Picture 117"/>
              <p:cNvPicPr>
                <a:picLocks noChangeAspect="1"/>
              </p:cNvPicPr>
              <p:nvPr/>
            </p:nvPicPr>
            <p:blipFill>
              <a:blip r:embed="rId11" cstate="screen">
                <a:biLevel thresh="75000"/>
                <a:extLst>
                  <a:ext uri="{28A0092B-C50C-407E-A947-70E740481C1C}">
                    <a14:useLocalDpi xmlns:a14="http://schemas.microsoft.com/office/drawing/2010/main"/>
                  </a:ext>
                </a:extLst>
              </a:blip>
              <a:stretch>
                <a:fillRect/>
              </a:stretch>
            </p:blipFill>
            <p:spPr>
              <a:xfrm>
                <a:off x="4616882" y="1821747"/>
                <a:ext cx="707555" cy="707555"/>
              </a:xfrm>
              <a:prstGeom prst="rect">
                <a:avLst/>
              </a:prstGeom>
            </p:spPr>
          </p:pic>
          <p:pic>
            <p:nvPicPr>
              <p:cNvPr id="119" name="Picture 118"/>
              <p:cNvPicPr>
                <a:picLocks noChangeAspect="1"/>
              </p:cNvPicPr>
              <p:nvPr/>
            </p:nvPicPr>
            <p:blipFill>
              <a:blip r:embed="rId12" cstate="screen">
                <a:biLevel thresh="75000"/>
                <a:extLst>
                  <a:ext uri="{28A0092B-C50C-407E-A947-70E740481C1C}">
                    <a14:useLocalDpi xmlns:a14="http://schemas.microsoft.com/office/drawing/2010/main"/>
                  </a:ext>
                </a:extLst>
              </a:blip>
              <a:stretch>
                <a:fillRect/>
              </a:stretch>
            </p:blipFill>
            <p:spPr>
              <a:xfrm>
                <a:off x="6022366" y="1589453"/>
                <a:ext cx="310400" cy="295284"/>
              </a:xfrm>
              <a:prstGeom prst="rect">
                <a:avLst/>
              </a:prstGeom>
            </p:spPr>
          </p:pic>
          <p:pic>
            <p:nvPicPr>
              <p:cNvPr id="120" name="Picture 119"/>
              <p:cNvPicPr>
                <a:picLocks noChangeAspect="1"/>
              </p:cNvPicPr>
              <p:nvPr/>
            </p:nvPicPr>
            <p:blipFill>
              <a:blip r:embed="rId13" cstate="screen">
                <a:biLevel thresh="75000"/>
                <a:extLst>
                  <a:ext uri="{28A0092B-C50C-407E-A947-70E740481C1C}">
                    <a14:useLocalDpi xmlns:a14="http://schemas.microsoft.com/office/drawing/2010/main"/>
                  </a:ext>
                </a:extLst>
              </a:blip>
              <a:stretch>
                <a:fillRect/>
              </a:stretch>
            </p:blipFill>
            <p:spPr>
              <a:xfrm>
                <a:off x="6451895" y="1589453"/>
                <a:ext cx="878674" cy="878674"/>
              </a:xfrm>
              <a:prstGeom prst="rect">
                <a:avLst/>
              </a:prstGeom>
            </p:spPr>
          </p:pic>
          <p:pic>
            <p:nvPicPr>
              <p:cNvPr id="121" name="Picture 120"/>
              <p:cNvPicPr>
                <a:picLocks noChangeAspect="1"/>
              </p:cNvPicPr>
              <p:nvPr/>
            </p:nvPicPr>
            <p:blipFill>
              <a:blip r:embed="rId14" cstate="screen">
                <a:biLevel thresh="75000"/>
                <a:extLst>
                  <a:ext uri="{28A0092B-C50C-407E-A947-70E740481C1C}">
                    <a14:useLocalDpi xmlns:a14="http://schemas.microsoft.com/office/drawing/2010/main"/>
                  </a:ext>
                </a:extLst>
              </a:blip>
              <a:stretch>
                <a:fillRect/>
              </a:stretch>
            </p:blipFill>
            <p:spPr>
              <a:xfrm>
                <a:off x="6121814" y="26198"/>
                <a:ext cx="660161" cy="660161"/>
              </a:xfrm>
              <a:prstGeom prst="rect">
                <a:avLst/>
              </a:prstGeom>
            </p:spPr>
          </p:pic>
          <p:pic>
            <p:nvPicPr>
              <p:cNvPr id="122" name="Picture 121"/>
              <p:cNvPicPr>
                <a:picLocks noChangeAspect="1"/>
              </p:cNvPicPr>
              <p:nvPr/>
            </p:nvPicPr>
            <p:blipFill>
              <a:blip r:embed="rId15" cstate="screen">
                <a:biLevel thresh="75000"/>
                <a:extLst>
                  <a:ext uri="{28A0092B-C50C-407E-A947-70E740481C1C}">
                    <a14:useLocalDpi xmlns:a14="http://schemas.microsoft.com/office/drawing/2010/main"/>
                  </a:ext>
                </a:extLst>
              </a:blip>
              <a:stretch>
                <a:fillRect/>
              </a:stretch>
            </p:blipFill>
            <p:spPr>
              <a:xfrm>
                <a:off x="6714825" y="518885"/>
                <a:ext cx="1063195" cy="1063195"/>
              </a:xfrm>
              <a:prstGeom prst="rect">
                <a:avLst/>
              </a:prstGeom>
            </p:spPr>
          </p:pic>
          <p:pic>
            <p:nvPicPr>
              <p:cNvPr id="123" name="Picture 122"/>
              <p:cNvPicPr>
                <a:picLocks noChangeAspect="1"/>
              </p:cNvPicPr>
              <p:nvPr/>
            </p:nvPicPr>
            <p:blipFill rotWithShape="1">
              <a:blip r:embed="rId16" cstate="screen">
                <a:biLevel thresh="75000"/>
                <a:extLst>
                  <a:ext uri="{28A0092B-C50C-407E-A947-70E740481C1C}">
                    <a14:useLocalDpi xmlns:a14="http://schemas.microsoft.com/office/drawing/2010/main"/>
                  </a:ext>
                </a:extLst>
              </a:blip>
              <a:srcRect/>
              <a:stretch/>
            </p:blipFill>
            <p:spPr>
              <a:xfrm rot="21371796">
                <a:off x="8749126" y="234969"/>
                <a:ext cx="409285" cy="732881"/>
              </a:xfrm>
              <a:prstGeom prst="rect">
                <a:avLst/>
              </a:prstGeom>
            </p:spPr>
          </p:pic>
          <p:pic>
            <p:nvPicPr>
              <p:cNvPr id="124" name="Picture 123"/>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rot="16598665">
                <a:off x="7808401" y="998944"/>
                <a:ext cx="798795" cy="798795"/>
              </a:xfrm>
              <a:prstGeom prst="rect">
                <a:avLst/>
              </a:prstGeom>
            </p:spPr>
          </p:pic>
          <p:pic>
            <p:nvPicPr>
              <p:cNvPr id="125" name="Picture 124"/>
              <p:cNvPicPr>
                <a:picLocks noChangeAspect="1"/>
              </p:cNvPicPr>
              <p:nvPr/>
            </p:nvPicPr>
            <p:blipFill>
              <a:blip r:embed="rId4" cstate="screen">
                <a:biLevel thresh="75000"/>
                <a:extLst>
                  <a:ext uri="{28A0092B-C50C-407E-A947-70E740481C1C}">
                    <a14:useLocalDpi xmlns:a14="http://schemas.microsoft.com/office/drawing/2010/main"/>
                  </a:ext>
                </a:extLst>
              </a:blip>
              <a:stretch>
                <a:fillRect/>
              </a:stretch>
            </p:blipFill>
            <p:spPr>
              <a:xfrm rot="1036133">
                <a:off x="7770124" y="139776"/>
                <a:ext cx="600146" cy="600146"/>
              </a:xfrm>
              <a:prstGeom prst="rect">
                <a:avLst/>
              </a:prstGeom>
            </p:spPr>
          </p:pic>
          <p:pic>
            <p:nvPicPr>
              <p:cNvPr id="126" name="Picture 125"/>
              <p:cNvPicPr>
                <a:picLocks noChangeAspect="1"/>
              </p:cNvPicPr>
              <p:nvPr/>
            </p:nvPicPr>
            <p:blipFill rotWithShape="1">
              <a:blip r:embed="rId17" cstate="screen">
                <a:biLevel thresh="75000"/>
                <a:extLst>
                  <a:ext uri="{28A0092B-C50C-407E-A947-70E740481C1C}">
                    <a14:useLocalDpi xmlns:a14="http://schemas.microsoft.com/office/drawing/2010/main"/>
                  </a:ext>
                </a:extLst>
              </a:blip>
              <a:srcRect/>
              <a:stretch/>
            </p:blipFill>
            <p:spPr>
              <a:xfrm>
                <a:off x="8812755" y="1195574"/>
                <a:ext cx="369514" cy="726177"/>
              </a:xfrm>
              <a:prstGeom prst="rect">
                <a:avLst/>
              </a:prstGeom>
            </p:spPr>
          </p:pic>
          <p:pic>
            <p:nvPicPr>
              <p:cNvPr id="127" name="Picture 126"/>
              <p:cNvPicPr>
                <a:picLocks noChangeAspect="1"/>
              </p:cNvPicPr>
              <p:nvPr/>
            </p:nvPicPr>
            <p:blipFill>
              <a:blip r:embed="rId6" cstate="screen">
                <a:biLevel thresh="75000"/>
                <a:extLst>
                  <a:ext uri="{28A0092B-C50C-407E-A947-70E740481C1C}">
                    <a14:useLocalDpi xmlns:a14="http://schemas.microsoft.com/office/drawing/2010/main"/>
                  </a:ext>
                </a:extLst>
              </a:blip>
              <a:stretch>
                <a:fillRect/>
              </a:stretch>
            </p:blipFill>
            <p:spPr>
              <a:xfrm rot="1644205">
                <a:off x="8432892" y="2605856"/>
                <a:ext cx="584756" cy="584756"/>
              </a:xfrm>
              <a:prstGeom prst="rect">
                <a:avLst/>
              </a:prstGeom>
            </p:spPr>
          </p:pic>
          <p:pic>
            <p:nvPicPr>
              <p:cNvPr id="128" name="Picture 127"/>
              <p:cNvPicPr>
                <a:picLocks noChangeAspect="1"/>
              </p:cNvPicPr>
              <p:nvPr/>
            </p:nvPicPr>
            <p:blipFill>
              <a:blip r:embed="rId7" cstate="screen">
                <a:biLevel thresh="75000"/>
                <a:extLst>
                  <a:ext uri="{28A0092B-C50C-407E-A947-70E740481C1C}">
                    <a14:useLocalDpi xmlns:a14="http://schemas.microsoft.com/office/drawing/2010/main"/>
                  </a:ext>
                </a:extLst>
              </a:blip>
              <a:stretch>
                <a:fillRect/>
              </a:stretch>
            </p:blipFill>
            <p:spPr>
              <a:xfrm>
                <a:off x="7770124" y="1981825"/>
                <a:ext cx="622966" cy="622966"/>
              </a:xfrm>
              <a:prstGeom prst="rect">
                <a:avLst/>
              </a:prstGeom>
            </p:spPr>
          </p:pic>
          <p:pic>
            <p:nvPicPr>
              <p:cNvPr id="129" name="Picture 128"/>
              <p:cNvPicPr>
                <a:picLocks noChangeAspect="1"/>
              </p:cNvPicPr>
              <p:nvPr/>
            </p:nvPicPr>
            <p:blipFill>
              <a:blip r:embed="rId11" cstate="screen">
                <a:biLevel thresh="75000"/>
                <a:extLst>
                  <a:ext uri="{28A0092B-C50C-407E-A947-70E740481C1C}">
                    <a14:useLocalDpi xmlns:a14="http://schemas.microsoft.com/office/drawing/2010/main"/>
                  </a:ext>
                </a:extLst>
              </a:blip>
              <a:stretch>
                <a:fillRect/>
              </a:stretch>
            </p:blipFill>
            <p:spPr>
              <a:xfrm>
                <a:off x="8445822" y="1796541"/>
                <a:ext cx="707555" cy="707555"/>
              </a:xfrm>
              <a:prstGeom prst="rect">
                <a:avLst/>
              </a:prstGeom>
            </p:spPr>
          </p:pic>
          <p:pic>
            <p:nvPicPr>
              <p:cNvPr id="130" name="Picture 129"/>
              <p:cNvPicPr>
                <a:picLocks noChangeAspect="1"/>
              </p:cNvPicPr>
              <p:nvPr/>
            </p:nvPicPr>
            <p:blipFill>
              <a:blip r:embed="rId18" cstate="screen">
                <a:biLevel thresh="75000"/>
                <a:extLst>
                  <a:ext uri="{28A0092B-C50C-407E-A947-70E740481C1C}">
                    <a14:useLocalDpi xmlns:a14="http://schemas.microsoft.com/office/drawing/2010/main"/>
                  </a:ext>
                </a:extLst>
              </a:blip>
              <a:stretch>
                <a:fillRect/>
              </a:stretch>
            </p:blipFill>
            <p:spPr>
              <a:xfrm>
                <a:off x="3250050" y="2595957"/>
                <a:ext cx="707555" cy="707555"/>
              </a:xfrm>
              <a:prstGeom prst="rect">
                <a:avLst/>
              </a:prstGeom>
            </p:spPr>
          </p:pic>
          <p:pic>
            <p:nvPicPr>
              <p:cNvPr id="131" name="Picture 130"/>
              <p:cNvPicPr>
                <a:picLocks noChangeAspect="1"/>
              </p:cNvPicPr>
              <p:nvPr/>
            </p:nvPicPr>
            <p:blipFill>
              <a:blip r:embed="rId18" cstate="screen">
                <a:biLevel thresh="75000"/>
                <a:extLst>
                  <a:ext uri="{28A0092B-C50C-407E-A947-70E740481C1C}">
                    <a14:useLocalDpi xmlns:a14="http://schemas.microsoft.com/office/drawing/2010/main"/>
                  </a:ext>
                </a:extLst>
              </a:blip>
              <a:stretch>
                <a:fillRect/>
              </a:stretch>
            </p:blipFill>
            <p:spPr>
              <a:xfrm>
                <a:off x="7081301" y="2604791"/>
                <a:ext cx="707555" cy="707555"/>
              </a:xfrm>
              <a:prstGeom prst="rect">
                <a:avLst/>
              </a:prstGeom>
            </p:spPr>
          </p:pic>
          <p:pic>
            <p:nvPicPr>
              <p:cNvPr id="132" name="Picture 131"/>
              <p:cNvPicPr>
                <a:picLocks noChangeAspect="1"/>
              </p:cNvPicPr>
              <p:nvPr/>
            </p:nvPicPr>
            <p:blipFill>
              <a:blip r:embed="rId19" cstate="screen">
                <a:biLevel thresh="75000"/>
                <a:extLst>
                  <a:ext uri="{28A0092B-C50C-407E-A947-70E740481C1C}">
                    <a14:useLocalDpi xmlns:a14="http://schemas.microsoft.com/office/drawing/2010/main"/>
                  </a:ext>
                </a:extLst>
              </a:blip>
              <a:stretch>
                <a:fillRect/>
              </a:stretch>
            </p:blipFill>
            <p:spPr>
              <a:xfrm>
                <a:off x="5319007" y="2824614"/>
                <a:ext cx="495988" cy="495988"/>
              </a:xfrm>
              <a:prstGeom prst="rect">
                <a:avLst/>
              </a:prstGeom>
            </p:spPr>
          </p:pic>
          <p:pic>
            <p:nvPicPr>
              <p:cNvPr id="133" name="Picture 132"/>
              <p:cNvPicPr>
                <a:picLocks noChangeAspect="1"/>
              </p:cNvPicPr>
              <p:nvPr/>
            </p:nvPicPr>
            <p:blipFill>
              <a:blip r:embed="rId19" cstate="screen">
                <a:biLevel thresh="75000"/>
                <a:extLst>
                  <a:ext uri="{28A0092B-C50C-407E-A947-70E740481C1C}">
                    <a14:useLocalDpi xmlns:a14="http://schemas.microsoft.com/office/drawing/2010/main"/>
                  </a:ext>
                </a:extLst>
              </a:blip>
              <a:stretch>
                <a:fillRect/>
              </a:stretch>
            </p:blipFill>
            <p:spPr>
              <a:xfrm>
                <a:off x="1570868" y="2834952"/>
                <a:ext cx="495988" cy="495988"/>
              </a:xfrm>
              <a:prstGeom prst="rect">
                <a:avLst/>
              </a:prstGeom>
            </p:spPr>
          </p:pic>
          <p:pic>
            <p:nvPicPr>
              <p:cNvPr id="134" name="Picture 133"/>
              <p:cNvPicPr>
                <a:picLocks noChangeAspect="1"/>
              </p:cNvPicPr>
              <p:nvPr/>
            </p:nvPicPr>
            <p:blipFill>
              <a:blip r:embed="rId20" cstate="screen">
                <a:biLevel thresh="75000"/>
                <a:extLst>
                  <a:ext uri="{28A0092B-C50C-407E-A947-70E740481C1C}">
                    <a14:useLocalDpi xmlns:a14="http://schemas.microsoft.com/office/drawing/2010/main"/>
                  </a:ext>
                </a:extLst>
              </a:blip>
              <a:stretch>
                <a:fillRect/>
              </a:stretch>
            </p:blipFill>
            <p:spPr>
              <a:xfrm>
                <a:off x="186806" y="2920418"/>
                <a:ext cx="322100" cy="324812"/>
              </a:xfrm>
              <a:prstGeom prst="rect">
                <a:avLst/>
              </a:prstGeom>
            </p:spPr>
          </p:pic>
          <p:pic>
            <p:nvPicPr>
              <p:cNvPr id="135" name="Picture 134"/>
              <p:cNvPicPr>
                <a:picLocks noChangeAspect="1"/>
              </p:cNvPicPr>
              <p:nvPr/>
            </p:nvPicPr>
            <p:blipFill>
              <a:blip r:embed="rId20" cstate="screen">
                <a:biLevel thresh="75000"/>
                <a:extLst>
                  <a:ext uri="{28A0092B-C50C-407E-A947-70E740481C1C}">
                    <a14:useLocalDpi xmlns:a14="http://schemas.microsoft.com/office/drawing/2010/main"/>
                  </a:ext>
                </a:extLst>
              </a:blip>
              <a:stretch>
                <a:fillRect/>
              </a:stretch>
            </p:blipFill>
            <p:spPr>
              <a:xfrm>
                <a:off x="4105964" y="2917394"/>
                <a:ext cx="322100" cy="324812"/>
              </a:xfrm>
              <a:prstGeom prst="rect">
                <a:avLst/>
              </a:prstGeom>
            </p:spPr>
          </p:pic>
          <p:pic>
            <p:nvPicPr>
              <p:cNvPr id="136" name="Picture 135"/>
              <p:cNvPicPr>
                <a:picLocks noChangeAspect="1"/>
              </p:cNvPicPr>
              <p:nvPr/>
            </p:nvPicPr>
            <p:blipFill>
              <a:blip r:embed="rId20" cstate="screen">
                <a:biLevel thresh="75000"/>
                <a:extLst>
                  <a:ext uri="{28A0092B-C50C-407E-A947-70E740481C1C}">
                    <a14:useLocalDpi xmlns:a14="http://schemas.microsoft.com/office/drawing/2010/main"/>
                  </a:ext>
                </a:extLst>
              </a:blip>
              <a:stretch>
                <a:fillRect/>
              </a:stretch>
            </p:blipFill>
            <p:spPr>
              <a:xfrm>
                <a:off x="7966435" y="2946632"/>
                <a:ext cx="322100" cy="324812"/>
              </a:xfrm>
              <a:prstGeom prst="rect">
                <a:avLst/>
              </a:prstGeom>
            </p:spPr>
          </p:pic>
        </p:grpSp>
        <p:sp>
          <p:nvSpPr>
            <p:cNvPr id="79" name="Rectangle 78"/>
            <p:cNvSpPr>
              <a:spLocks/>
            </p:cNvSpPr>
            <p:nvPr/>
          </p:nvSpPr>
          <p:spPr>
            <a:xfrm>
              <a:off x="-77988" y="-15983"/>
              <a:ext cx="9169121" cy="3437049"/>
            </a:xfrm>
            <a:prstGeom prst="rect">
              <a:avLst/>
            </a:prstGeom>
            <a:solidFill>
              <a:srgbClr val="3498E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6" name="Picture 75" descr="GrowthGuides_final copy.png"/>
          <p:cNvPicPr>
            <a:picLocks noChangeAspect="1"/>
          </p:cNvPicPr>
          <p:nvPr/>
        </p:nvPicPr>
        <p:blipFill>
          <a:blip r:embed="rId21" cstate="screen">
            <a:extLst>
              <a:ext uri="{BEBA8EAE-BF5A-486C-A8C5-ECC9F3942E4B}">
                <a14:imgProps xmlns:a14="http://schemas.microsoft.com/office/drawing/2010/main">
                  <a14:imgLayer r:embed="rId22">
                    <a14:imgEffect>
                      <a14:brightnessContrast bright="100000"/>
                    </a14:imgEffect>
                  </a14:imgLayer>
                </a14:imgProps>
              </a:ext>
              <a:ext uri="{28A0092B-C50C-407E-A947-70E740481C1C}">
                <a14:useLocalDpi xmlns:a14="http://schemas.microsoft.com/office/drawing/2010/main"/>
              </a:ext>
            </a:extLst>
          </a:blip>
          <a:stretch>
            <a:fillRect/>
          </a:stretch>
        </p:blipFill>
        <p:spPr>
          <a:xfrm>
            <a:off x="3749686" y="61286"/>
            <a:ext cx="1644629" cy="581901"/>
          </a:xfrm>
          <a:prstGeom prst="rect">
            <a:avLst/>
          </a:prstGeom>
          <a:effectLst/>
        </p:spPr>
      </p:pic>
      <p:sp>
        <p:nvSpPr>
          <p:cNvPr id="77" name="Text Placeholder 7"/>
          <p:cNvSpPr txBox="1">
            <a:spLocks/>
          </p:cNvSpPr>
          <p:nvPr/>
        </p:nvSpPr>
        <p:spPr>
          <a:xfrm>
            <a:off x="573634" y="4398198"/>
            <a:ext cx="7996732" cy="6027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Font typeface="Arial"/>
              <a:buNone/>
            </a:pPr>
            <a:r>
              <a:rPr lang="en-US" spc="334" dirty="0" smtClean="0">
                <a:solidFill>
                  <a:srgbClr val="3498E0"/>
                </a:solidFill>
                <a:latin typeface="Helvetica Light"/>
                <a:cs typeface="Helvetica Light"/>
              </a:rPr>
              <a:t>A visual, emotionally-driven deck</a:t>
            </a:r>
          </a:p>
          <a:p>
            <a:pPr marL="0" indent="0" algn="ctr">
              <a:lnSpc>
                <a:spcPct val="80000"/>
              </a:lnSpc>
              <a:buFont typeface="Arial"/>
              <a:buNone/>
            </a:pPr>
            <a:r>
              <a:rPr lang="en-US" spc="334" dirty="0" smtClean="0">
                <a:solidFill>
                  <a:srgbClr val="3498E0"/>
                </a:solidFill>
                <a:latin typeface="Helvetica Light"/>
                <a:cs typeface="Helvetica Light"/>
              </a:rPr>
              <a:t>to craft and deliver a complete,</a:t>
            </a:r>
          </a:p>
          <a:p>
            <a:pPr marL="0" indent="0" algn="ctr">
              <a:lnSpc>
                <a:spcPct val="80000"/>
              </a:lnSpc>
              <a:buFont typeface="Arial"/>
              <a:buNone/>
            </a:pPr>
            <a:r>
              <a:rPr lang="en-US" spc="334" dirty="0" smtClean="0">
                <a:solidFill>
                  <a:srgbClr val="3498E0"/>
                </a:solidFill>
                <a:latin typeface="Helvetica Light"/>
                <a:cs typeface="Helvetica Light"/>
              </a:rPr>
              <a:t>compelling story.</a:t>
            </a:r>
            <a:endParaRPr lang="en-US" b="1" spc="334" dirty="0" smtClean="0">
              <a:solidFill>
                <a:srgbClr val="3498E0"/>
              </a:solidFill>
              <a:latin typeface="Helvetica Light"/>
              <a:cs typeface="Helvetica Light"/>
            </a:endParaRPr>
          </a:p>
        </p:txBody>
      </p:sp>
      <p:sp>
        <p:nvSpPr>
          <p:cNvPr id="78" name="Text Placeholder 7"/>
          <p:cNvSpPr txBox="1">
            <a:spLocks/>
          </p:cNvSpPr>
          <p:nvPr/>
        </p:nvSpPr>
        <p:spPr>
          <a:xfrm>
            <a:off x="1832457" y="859393"/>
            <a:ext cx="5479086" cy="1229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Font typeface="Arial"/>
              <a:buNone/>
            </a:pPr>
            <a:r>
              <a:rPr lang="en-US" sz="4800" dirty="0" smtClean="0">
                <a:solidFill>
                  <a:schemeClr val="bg1"/>
                </a:solidFill>
                <a:latin typeface="Helvetica Light"/>
                <a:cs typeface="Helvetica Light"/>
              </a:rPr>
              <a:t>Template 2:</a:t>
            </a:r>
          </a:p>
        </p:txBody>
      </p:sp>
      <p:grpSp>
        <p:nvGrpSpPr>
          <p:cNvPr id="80" name="Group 79"/>
          <p:cNvGrpSpPr/>
          <p:nvPr/>
        </p:nvGrpSpPr>
        <p:grpSpPr>
          <a:xfrm>
            <a:off x="991345" y="6573158"/>
            <a:ext cx="7161310" cy="99688"/>
            <a:chOff x="1756759" y="4228167"/>
            <a:chExt cx="5380398" cy="87960"/>
          </a:xfrm>
        </p:grpSpPr>
        <p:cxnSp>
          <p:nvCxnSpPr>
            <p:cNvPr id="81" name="Straight Connector 80"/>
            <p:cNvCxnSpPr/>
            <p:nvPr/>
          </p:nvCxnSpPr>
          <p:spPr>
            <a:xfrm>
              <a:off x="1756759" y="4228167"/>
              <a:ext cx="5380398"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1756759" y="4316127"/>
              <a:ext cx="5380398"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sp>
        <p:nvSpPr>
          <p:cNvPr id="84" name="Text Placeholder 7"/>
          <p:cNvSpPr txBox="1">
            <a:spLocks/>
          </p:cNvSpPr>
          <p:nvPr/>
        </p:nvSpPr>
        <p:spPr>
          <a:xfrm>
            <a:off x="2468322" y="1576801"/>
            <a:ext cx="4207357" cy="1229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Font typeface="Arial"/>
              <a:buNone/>
            </a:pPr>
            <a:r>
              <a:rPr lang="en-US" sz="5600" b="1" dirty="0" smtClean="0">
                <a:solidFill>
                  <a:schemeClr val="bg1"/>
                </a:solidFill>
                <a:latin typeface="Helvetica"/>
                <a:cs typeface="Helvetica"/>
              </a:rPr>
              <a:t>The Show</a:t>
            </a:r>
            <a:endParaRPr lang="en-US" sz="5600" b="1" dirty="0">
              <a:solidFill>
                <a:schemeClr val="bg1"/>
              </a:solidFill>
              <a:latin typeface="Helvetica"/>
              <a:cs typeface="Helvetica"/>
            </a:endParaRPr>
          </a:p>
        </p:txBody>
      </p:sp>
      <p:grpSp>
        <p:nvGrpSpPr>
          <p:cNvPr id="99" name="Group 98"/>
          <p:cNvGrpSpPr/>
          <p:nvPr/>
        </p:nvGrpSpPr>
        <p:grpSpPr>
          <a:xfrm>
            <a:off x="2953531" y="2761730"/>
            <a:ext cx="3236939" cy="963975"/>
            <a:chOff x="2797484" y="2660513"/>
            <a:chExt cx="3916691" cy="1166409"/>
          </a:xfrm>
        </p:grpSpPr>
        <p:grpSp>
          <p:nvGrpSpPr>
            <p:cNvPr id="97" name="Group 96"/>
            <p:cNvGrpSpPr/>
            <p:nvPr/>
          </p:nvGrpSpPr>
          <p:grpSpPr>
            <a:xfrm>
              <a:off x="5162996" y="2663537"/>
              <a:ext cx="1551179" cy="1163385"/>
              <a:chOff x="5162996" y="2663537"/>
              <a:chExt cx="1551179" cy="1163385"/>
            </a:xfrm>
          </p:grpSpPr>
          <p:sp>
            <p:nvSpPr>
              <p:cNvPr id="90" name="Rectangle 89"/>
              <p:cNvSpPr>
                <a:spLocks noChangeAspect="1"/>
              </p:cNvSpPr>
              <p:nvPr/>
            </p:nvSpPr>
            <p:spPr>
              <a:xfrm>
                <a:off x="5162996" y="2663537"/>
                <a:ext cx="1551179" cy="1163385"/>
              </a:xfrm>
              <a:prstGeom prst="rect">
                <a:avLst/>
              </a:prstGeom>
              <a:solidFill>
                <a:schemeClr val="bg1">
                  <a:lumMod val="95000"/>
                </a:schemeClr>
              </a:solidFill>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5" name="Picture 94"/>
              <p:cNvPicPr>
                <a:picLocks noChangeAspect="1"/>
              </p:cNvPicPr>
              <p:nvPr/>
            </p:nvPicPr>
            <p:blipFill>
              <a:blip r:embed="rId23" cstate="screen">
                <a:alphaModFix amt="60000"/>
                <a:extLst>
                  <a:ext uri="{28A0092B-C50C-407E-A947-70E740481C1C}">
                    <a14:useLocalDpi xmlns:a14="http://schemas.microsoft.com/office/drawing/2010/main"/>
                  </a:ext>
                </a:extLst>
              </a:blip>
              <a:stretch>
                <a:fillRect/>
              </a:stretch>
            </p:blipFill>
            <p:spPr>
              <a:xfrm>
                <a:off x="5609392" y="2891452"/>
                <a:ext cx="707556" cy="707555"/>
              </a:xfrm>
              <a:prstGeom prst="rect">
                <a:avLst/>
              </a:prstGeom>
            </p:spPr>
          </p:pic>
        </p:grpSp>
        <p:grpSp>
          <p:nvGrpSpPr>
            <p:cNvPr id="98" name="Group 97"/>
            <p:cNvGrpSpPr/>
            <p:nvPr/>
          </p:nvGrpSpPr>
          <p:grpSpPr>
            <a:xfrm>
              <a:off x="2797484" y="2660513"/>
              <a:ext cx="1551179" cy="1163385"/>
              <a:chOff x="2797484" y="2660513"/>
              <a:chExt cx="1551179" cy="1163385"/>
            </a:xfrm>
          </p:grpSpPr>
          <p:sp>
            <p:nvSpPr>
              <p:cNvPr id="93" name="Rectangle 92"/>
              <p:cNvSpPr>
                <a:spLocks noChangeAspect="1"/>
              </p:cNvSpPr>
              <p:nvPr/>
            </p:nvSpPr>
            <p:spPr>
              <a:xfrm>
                <a:off x="2797484" y="2660513"/>
                <a:ext cx="1551179" cy="1163385"/>
              </a:xfrm>
              <a:prstGeom prst="rect">
                <a:avLst/>
              </a:prstGeom>
              <a:solidFill>
                <a:schemeClr val="bg1">
                  <a:lumMod val="95000"/>
                </a:schemeClr>
              </a:solidFill>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6" name="Picture 95"/>
              <p:cNvPicPr>
                <a:picLocks noChangeAspect="1"/>
              </p:cNvPicPr>
              <p:nvPr/>
            </p:nvPicPr>
            <p:blipFill>
              <a:blip r:embed="rId24" cstate="screen">
                <a:alphaModFix amt="60000"/>
                <a:extLst>
                  <a:ext uri="{28A0092B-C50C-407E-A947-70E740481C1C}">
                    <a14:useLocalDpi xmlns:a14="http://schemas.microsoft.com/office/drawing/2010/main"/>
                  </a:ext>
                </a:extLst>
              </a:blip>
              <a:stretch>
                <a:fillRect/>
              </a:stretch>
            </p:blipFill>
            <p:spPr>
              <a:xfrm>
                <a:off x="3305319" y="2957478"/>
                <a:ext cx="560092" cy="569453"/>
              </a:xfrm>
              <a:prstGeom prst="rect">
                <a:avLst/>
              </a:prstGeom>
              <a:effectLst>
                <a:outerShdw blurRad="22225" dir="5400000" sx="90000" sy="-19000" rotWithShape="0">
                  <a:prstClr val="black">
                    <a:alpha val="32000"/>
                  </a:prstClr>
                </a:outerShdw>
              </a:effectLst>
            </p:spPr>
          </p:pic>
        </p:grpSp>
      </p:grpSp>
      <p:grpSp>
        <p:nvGrpSpPr>
          <p:cNvPr id="88" name="Group 87"/>
          <p:cNvGrpSpPr/>
          <p:nvPr/>
        </p:nvGrpSpPr>
        <p:grpSpPr>
          <a:xfrm>
            <a:off x="3931017" y="2895734"/>
            <a:ext cx="1281966" cy="961475"/>
            <a:chOff x="3796411" y="2794779"/>
            <a:chExt cx="1551179" cy="1163385"/>
          </a:xfrm>
        </p:grpSpPr>
        <p:sp>
          <p:nvSpPr>
            <p:cNvPr id="85" name="Rectangle 84"/>
            <p:cNvSpPr>
              <a:spLocks noChangeAspect="1"/>
            </p:cNvSpPr>
            <p:nvPr/>
          </p:nvSpPr>
          <p:spPr>
            <a:xfrm>
              <a:off x="3796411" y="2794779"/>
              <a:ext cx="1551179" cy="1163385"/>
            </a:xfrm>
            <a:prstGeom prst="rect">
              <a:avLst/>
            </a:prstGeom>
            <a:solidFill>
              <a:schemeClr val="bg1">
                <a:lumMod val="95000"/>
              </a:schemeClr>
            </a:solidFill>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25" cstate="screen">
              <a:alphaModFix amt="70000"/>
              <a:extLst>
                <a:ext uri="{28A0092B-C50C-407E-A947-70E740481C1C}">
                  <a14:useLocalDpi xmlns:a14="http://schemas.microsoft.com/office/drawing/2010/main"/>
                </a:ext>
              </a:extLst>
            </a:blip>
            <a:stretch>
              <a:fillRect/>
            </a:stretch>
          </p:blipFill>
          <p:spPr>
            <a:xfrm>
              <a:off x="4182845" y="2989045"/>
              <a:ext cx="778311" cy="778311"/>
            </a:xfrm>
            <a:prstGeom prst="rect">
              <a:avLst/>
            </a:prstGeom>
          </p:spPr>
        </p:pic>
      </p:grpSp>
    </p:spTree>
    <p:extLst>
      <p:ext uri="{BB962C8B-B14F-4D97-AF65-F5344CB8AC3E}">
        <p14:creationId xmlns:p14="http://schemas.microsoft.com/office/powerpoint/2010/main" val="835568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64950" y="4900361"/>
            <a:ext cx="7101840" cy="1022279"/>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1"/>
          <p:cNvSpPr txBox="1">
            <a:spLocks/>
          </p:cNvSpPr>
          <p:nvPr/>
        </p:nvSpPr>
        <p:spPr>
          <a:xfrm>
            <a:off x="184288" y="1592581"/>
            <a:ext cx="8746352" cy="4930140"/>
          </a:xfrm>
          <a:prstGeom prst="rect">
            <a:avLst/>
          </a:prstGeom>
          <a:noFill/>
        </p:spPr>
        <p:txBody>
          <a:bodyPr lIns="101882" tIns="50941" rIns="101882" bIns="50941">
            <a:noAutofit/>
          </a:bodyPr>
          <a:lstStyle>
            <a:lvl1pPr marL="342900" indent="-342900" algn="l" defTabSz="457200" rtl="0" eaLnBrk="1" latinLnBrk="0" hangingPunct="1">
              <a:spcBef>
                <a:spcPct val="20000"/>
              </a:spcBef>
              <a:buClr>
                <a:srgbClr val="E5425D"/>
              </a:buClr>
              <a:buFont typeface="Arial"/>
              <a:buChar char="•"/>
              <a:defRPr sz="3200" b="0" i="0" kern="1200">
                <a:solidFill>
                  <a:schemeClr val="tx1">
                    <a:lumMod val="50000"/>
                  </a:schemeClr>
                </a:solidFill>
                <a:latin typeface="Baskerville"/>
                <a:ea typeface="+mn-ea"/>
                <a:cs typeface="Verdana"/>
              </a:defRPr>
            </a:lvl1pPr>
            <a:lvl2pPr marL="742950" indent="-285750" algn="l" defTabSz="457200" rtl="0" eaLnBrk="1" latinLnBrk="0" hangingPunct="1">
              <a:spcBef>
                <a:spcPct val="20000"/>
              </a:spcBef>
              <a:buClr>
                <a:srgbClr val="E5425D"/>
              </a:buClr>
              <a:buFont typeface="Arial" panose="020B0604020202020204" pitchFamily="34" charset="0"/>
              <a:buChar char="•"/>
              <a:defRPr sz="2400" b="0" i="0" kern="1200">
                <a:solidFill>
                  <a:schemeClr val="tx1">
                    <a:lumMod val="50000"/>
                  </a:schemeClr>
                </a:solidFill>
                <a:latin typeface="Baskerville"/>
                <a:ea typeface="+mn-ea"/>
                <a:cs typeface="Verdana"/>
              </a:defRPr>
            </a:lvl2pPr>
            <a:lvl3pPr marL="1143000" indent="-228600" algn="l" defTabSz="457200" rtl="0" eaLnBrk="1" latinLnBrk="0" hangingPunct="1">
              <a:spcBef>
                <a:spcPct val="20000"/>
              </a:spcBef>
              <a:buClr>
                <a:srgbClr val="E5425D"/>
              </a:buClr>
              <a:buFont typeface="Arial"/>
              <a:buChar char="•"/>
              <a:defRPr sz="2400" b="0" i="0" kern="1200">
                <a:solidFill>
                  <a:schemeClr val="tx1">
                    <a:lumMod val="50000"/>
                  </a:schemeClr>
                </a:solidFill>
                <a:latin typeface="Baskerville"/>
                <a:ea typeface="+mn-ea"/>
                <a:cs typeface="Verdana"/>
              </a:defRPr>
            </a:lvl3pPr>
            <a:lvl4pPr marL="16002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4pPr>
            <a:lvl5pPr marL="20574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u="sng" dirty="0" smtClean="0">
                <a:solidFill>
                  <a:schemeClr val="tx1">
                    <a:lumMod val="85000"/>
                    <a:lumOff val="15000"/>
                  </a:schemeClr>
                </a:solidFill>
                <a:latin typeface="Helvetica Light"/>
                <a:cs typeface="Helvetica Light"/>
              </a:rPr>
              <a:t>The Show is an alternative to the more traditional pitch deck style.</a:t>
            </a:r>
            <a:endParaRPr lang="en-US" sz="1800" u="sng" dirty="0">
              <a:solidFill>
                <a:schemeClr val="tx1">
                  <a:lumMod val="85000"/>
                  <a:lumOff val="15000"/>
                </a:schemeClr>
              </a:solidFill>
              <a:latin typeface="Helvetica Light"/>
              <a:cs typeface="Helvetica Light"/>
            </a:endParaRPr>
          </a:p>
          <a:p>
            <a:pPr>
              <a:buClr>
                <a:schemeClr val="tx1">
                  <a:lumMod val="85000"/>
                  <a:lumOff val="15000"/>
                </a:schemeClr>
              </a:buClr>
            </a:pPr>
            <a:r>
              <a:rPr lang="en-US" sz="1400" dirty="0" smtClean="0">
                <a:solidFill>
                  <a:schemeClr val="tx1">
                    <a:lumMod val="85000"/>
                    <a:lumOff val="15000"/>
                  </a:schemeClr>
                </a:solidFill>
                <a:latin typeface="Helvetica Light"/>
                <a:cs typeface="Helvetica Light"/>
              </a:rPr>
              <a:t>The Show is perfect for entrepreneurs aiming to tell a compelling, start-to-finish story.</a:t>
            </a:r>
          </a:p>
          <a:p>
            <a:pPr>
              <a:buClr>
                <a:schemeClr val="tx1">
                  <a:lumMod val="85000"/>
                  <a:lumOff val="15000"/>
                </a:schemeClr>
              </a:buClr>
            </a:pPr>
            <a:r>
              <a:rPr lang="en-US" sz="1400" dirty="0" smtClean="0">
                <a:solidFill>
                  <a:schemeClr val="tx1">
                    <a:lumMod val="85000"/>
                    <a:lumOff val="15000"/>
                  </a:schemeClr>
                </a:solidFill>
                <a:latin typeface="Helvetica Light"/>
                <a:cs typeface="Helvetica Light"/>
              </a:rPr>
              <a:t>Compared to the previous template, this deck should be presented in its entirety with minimal interruption or tangential discussion.</a:t>
            </a:r>
          </a:p>
          <a:p>
            <a:pPr>
              <a:buClr>
                <a:schemeClr val="tx1">
                  <a:lumMod val="85000"/>
                  <a:lumOff val="15000"/>
                </a:schemeClr>
              </a:buClr>
            </a:pPr>
            <a:r>
              <a:rPr lang="en-US" sz="1400" dirty="0" smtClean="0">
                <a:solidFill>
                  <a:schemeClr val="tx1">
                    <a:lumMod val="85000"/>
                    <a:lumOff val="15000"/>
                  </a:schemeClr>
                </a:solidFill>
                <a:latin typeface="Helvetica Light"/>
                <a:cs typeface="Helvetica Light"/>
              </a:rPr>
              <a:t>Depending on your personal presentation style and abilities, The Show can be great for group pitches.</a:t>
            </a:r>
          </a:p>
          <a:p>
            <a:pPr marL="0" indent="0">
              <a:buClr>
                <a:schemeClr val="tx1">
                  <a:lumMod val="85000"/>
                  <a:lumOff val="15000"/>
                </a:schemeClr>
              </a:buClr>
              <a:buNone/>
            </a:pPr>
            <a:endParaRPr lang="en-US" sz="1800" dirty="0" smtClean="0">
              <a:solidFill>
                <a:schemeClr val="tx1">
                  <a:lumMod val="85000"/>
                  <a:lumOff val="15000"/>
                </a:schemeClr>
              </a:solidFill>
              <a:latin typeface="Helvetica Light"/>
              <a:cs typeface="Helvetica Light"/>
            </a:endParaRPr>
          </a:p>
          <a:p>
            <a:pPr marL="0" indent="0">
              <a:buNone/>
            </a:pPr>
            <a:r>
              <a:rPr lang="en-US" sz="1800" u="sng" dirty="0" smtClean="0">
                <a:solidFill>
                  <a:schemeClr val="tx1">
                    <a:lumMod val="85000"/>
                    <a:lumOff val="15000"/>
                  </a:schemeClr>
                </a:solidFill>
                <a:latin typeface="Helvetica Light"/>
                <a:cs typeface="Helvetica Light"/>
              </a:rPr>
              <a:t>Note the following “meta” approach to teaching you The Show.</a:t>
            </a:r>
            <a:endParaRPr lang="en-US" sz="1800" u="sng" dirty="0">
              <a:solidFill>
                <a:schemeClr val="tx1">
                  <a:lumMod val="85000"/>
                  <a:lumOff val="15000"/>
                </a:schemeClr>
              </a:solidFill>
              <a:latin typeface="Helvetica Light"/>
              <a:cs typeface="Helvetica Light"/>
            </a:endParaRPr>
          </a:p>
          <a:p>
            <a:pPr>
              <a:buClr>
                <a:schemeClr val="tx1">
                  <a:lumMod val="85000"/>
                  <a:lumOff val="15000"/>
                </a:schemeClr>
              </a:buClr>
            </a:pPr>
            <a:r>
              <a:rPr lang="en-US" sz="1400" dirty="0" smtClean="0">
                <a:solidFill>
                  <a:schemeClr val="tx1">
                    <a:lumMod val="85000"/>
                    <a:lumOff val="15000"/>
                  </a:schemeClr>
                </a:solidFill>
                <a:latin typeface="Helvetica Light"/>
                <a:cs typeface="Helvetica Light"/>
              </a:rPr>
              <a:t>There’s no exact template for creating The Show, since it’s so specific to your own story. As a result, we’ve created an example of this style pitch deck by pitching a fake product: The Show.</a:t>
            </a:r>
          </a:p>
          <a:p>
            <a:pPr>
              <a:buClr>
                <a:schemeClr val="tx1">
                  <a:lumMod val="85000"/>
                  <a:lumOff val="15000"/>
                </a:schemeClr>
              </a:buClr>
            </a:pPr>
            <a:r>
              <a:rPr lang="en-US" sz="1400" dirty="0" smtClean="0">
                <a:solidFill>
                  <a:schemeClr val="tx1">
                    <a:lumMod val="85000"/>
                    <a:lumOff val="15000"/>
                  </a:schemeClr>
                </a:solidFill>
                <a:latin typeface="Helvetica Light"/>
                <a:cs typeface="Helvetica Light"/>
              </a:rPr>
              <a:t>Thus, the following slides will help you get a sense of the emotional feel of this style, and the copy itself will overtly talk about it too, since that’s our “product.” (Meta, we know.)</a:t>
            </a:r>
          </a:p>
          <a:p>
            <a:pPr marL="0" indent="0">
              <a:buClr>
                <a:schemeClr val="tx1">
                  <a:lumMod val="85000"/>
                  <a:lumOff val="15000"/>
                </a:schemeClr>
              </a:buClr>
              <a:buNone/>
            </a:pPr>
            <a:endParaRPr lang="en-US" sz="1400" dirty="0">
              <a:solidFill>
                <a:schemeClr val="tx1">
                  <a:lumMod val="85000"/>
                  <a:lumOff val="15000"/>
                </a:schemeClr>
              </a:solidFill>
              <a:latin typeface="Helvetica Light"/>
              <a:cs typeface="Helvetica Light"/>
            </a:endParaRPr>
          </a:p>
          <a:p>
            <a:pPr>
              <a:buClr>
                <a:schemeClr val="tx1">
                  <a:lumMod val="85000"/>
                  <a:lumOff val="15000"/>
                </a:schemeClr>
              </a:buClr>
            </a:pPr>
            <a:endParaRPr lang="en-US" sz="1400" dirty="0" smtClean="0">
              <a:solidFill>
                <a:schemeClr val="tx1">
                  <a:lumMod val="85000"/>
                  <a:lumOff val="15000"/>
                </a:schemeClr>
              </a:solidFill>
              <a:latin typeface="Helvetica Light"/>
              <a:cs typeface="Helvetica Light"/>
            </a:endParaRPr>
          </a:p>
          <a:p>
            <a:pPr>
              <a:buClr>
                <a:schemeClr val="tx1">
                  <a:lumMod val="85000"/>
                  <a:lumOff val="15000"/>
                </a:schemeClr>
              </a:buClr>
            </a:pPr>
            <a:endParaRPr lang="en-US" sz="1400" dirty="0">
              <a:solidFill>
                <a:schemeClr val="tx1">
                  <a:lumMod val="85000"/>
                  <a:lumOff val="15000"/>
                </a:schemeClr>
              </a:solidFill>
              <a:latin typeface="Helvetica Light"/>
              <a:cs typeface="Helvetica Light"/>
            </a:endParaRPr>
          </a:p>
          <a:p>
            <a:pPr>
              <a:buClr>
                <a:schemeClr val="tx1">
                  <a:lumMod val="85000"/>
                  <a:lumOff val="15000"/>
                </a:schemeClr>
              </a:buClr>
            </a:pPr>
            <a:endParaRPr lang="en-US" sz="1400" dirty="0" smtClean="0">
              <a:solidFill>
                <a:schemeClr val="tx1">
                  <a:lumMod val="85000"/>
                  <a:lumOff val="15000"/>
                </a:schemeClr>
              </a:solidFill>
              <a:latin typeface="Helvetica Light"/>
              <a:cs typeface="Helvetica Light"/>
            </a:endParaRPr>
          </a:p>
          <a:p>
            <a:pPr>
              <a:buClr>
                <a:schemeClr val="tx1">
                  <a:lumMod val="85000"/>
                  <a:lumOff val="15000"/>
                </a:schemeClr>
              </a:buClr>
            </a:pPr>
            <a:endParaRPr lang="en-US" sz="1400" dirty="0">
              <a:solidFill>
                <a:schemeClr val="tx1">
                  <a:lumMod val="85000"/>
                  <a:lumOff val="15000"/>
                </a:schemeClr>
              </a:solidFill>
              <a:latin typeface="Helvetica Light"/>
              <a:cs typeface="Helvetica Light"/>
            </a:endParaRPr>
          </a:p>
          <a:p>
            <a:pPr marL="0" indent="0">
              <a:buClr>
                <a:schemeClr val="tx1">
                  <a:lumMod val="85000"/>
                  <a:lumOff val="15000"/>
                </a:schemeClr>
              </a:buClr>
              <a:buNone/>
            </a:pPr>
            <a:endParaRPr lang="en-US" sz="1800" dirty="0" smtClean="0">
              <a:solidFill>
                <a:schemeClr val="tx1">
                  <a:lumMod val="85000"/>
                  <a:lumOff val="15000"/>
                </a:schemeClr>
              </a:solidFill>
              <a:latin typeface="Helvetica Light"/>
              <a:cs typeface="Helvetica Light"/>
            </a:endParaRPr>
          </a:p>
          <a:p>
            <a:pPr marL="0" indent="0">
              <a:buNone/>
            </a:pPr>
            <a:endParaRPr lang="en-US" sz="1800" dirty="0">
              <a:solidFill>
                <a:schemeClr val="tx1">
                  <a:lumMod val="85000"/>
                  <a:lumOff val="15000"/>
                </a:schemeClr>
              </a:solidFill>
              <a:latin typeface="Helvetica Light"/>
              <a:cs typeface="Helvetica Light"/>
            </a:endParaRPr>
          </a:p>
        </p:txBody>
      </p:sp>
      <p:pic>
        <p:nvPicPr>
          <p:cNvPr id="10" name="Picture 9" descr="back.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025"/>
            <a:ext cx="9144000" cy="1492385"/>
          </a:xfrm>
          <a:prstGeom prst="rect">
            <a:avLst/>
          </a:prstGeom>
        </p:spPr>
      </p:pic>
      <p:sp>
        <p:nvSpPr>
          <p:cNvPr id="14" name="Text Placeholder 7"/>
          <p:cNvSpPr txBox="1">
            <a:spLocks/>
          </p:cNvSpPr>
          <p:nvPr/>
        </p:nvSpPr>
        <p:spPr>
          <a:xfrm>
            <a:off x="756729" y="459899"/>
            <a:ext cx="7630543" cy="5752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0000"/>
              </a:lnSpc>
              <a:buFont typeface="Arial"/>
              <a:buNone/>
            </a:pPr>
            <a:r>
              <a:rPr lang="en-US" sz="4200" dirty="0" smtClean="0">
                <a:solidFill>
                  <a:schemeClr val="bg1"/>
                </a:solidFill>
                <a:latin typeface="Helvetica Light"/>
                <a:cs typeface="Helvetica Light"/>
              </a:rPr>
              <a:t>What Is The Show?</a:t>
            </a:r>
          </a:p>
        </p:txBody>
      </p:sp>
      <p:sp>
        <p:nvSpPr>
          <p:cNvPr id="15" name="TextBox 14"/>
          <p:cNvSpPr txBox="1"/>
          <p:nvPr/>
        </p:nvSpPr>
        <p:spPr>
          <a:xfrm>
            <a:off x="1064950" y="4936467"/>
            <a:ext cx="7101839" cy="923330"/>
          </a:xfrm>
          <a:prstGeom prst="rect">
            <a:avLst/>
          </a:prstGeom>
          <a:noFill/>
        </p:spPr>
        <p:txBody>
          <a:bodyPr wrap="square" rtlCol="0">
            <a:spAutoFit/>
          </a:bodyPr>
          <a:lstStyle/>
          <a:p>
            <a:pPr algn="ctr"/>
            <a:r>
              <a:rPr lang="en-US" b="1" dirty="0" smtClean="0">
                <a:solidFill>
                  <a:srgbClr val="3498E0"/>
                </a:solidFill>
                <a:latin typeface="Times New Roman"/>
                <a:cs typeface="Times New Roman"/>
              </a:rPr>
              <a:t>Look for these call-out boxes to learn more about a particular slide. These exist OUTSIDE the actual story arc (i.e. it’s our attempt at stepping back to analyze a slide). They’re not part of the pitch.</a:t>
            </a:r>
            <a:endParaRPr lang="en-US" b="1" dirty="0">
              <a:solidFill>
                <a:srgbClr val="3498E0"/>
              </a:solidFill>
              <a:latin typeface="Times New Roman"/>
              <a:cs typeface="Times New Roman"/>
            </a:endParaRPr>
          </a:p>
        </p:txBody>
      </p:sp>
    </p:spTree>
    <p:extLst>
      <p:ext uri="{BB962C8B-B14F-4D97-AF65-F5344CB8AC3E}">
        <p14:creationId xmlns:p14="http://schemas.microsoft.com/office/powerpoint/2010/main" val="1601474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ow.jpeg"/>
          <p:cNvPicPr>
            <a:picLocks noChangeAspect="1"/>
          </p:cNvPicPr>
          <p:nvPr/>
        </p:nvPicPr>
        <p:blipFill>
          <a:blip r:embed="rId3">
            <a:extLst>
              <a:ext uri="{BEBA8EAE-BF5A-486C-A8C5-ECC9F3942E4B}">
                <a14:imgProps xmlns:a14="http://schemas.microsoft.com/office/drawing/2010/main">
                  <a14:imgLayer r:embed="rId4">
                    <a14:imgEffect>
                      <a14:artisticChalkSketch trans="36000"/>
                    </a14:imgEffect>
                    <a14:imgEffect>
                      <a14:brightnessContrast bright="-24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extBox 11"/>
          <p:cNvSpPr txBox="1"/>
          <p:nvPr/>
        </p:nvSpPr>
        <p:spPr>
          <a:xfrm>
            <a:off x="3602519" y="6270229"/>
            <a:ext cx="5427292" cy="523220"/>
          </a:xfrm>
          <a:prstGeom prst="rect">
            <a:avLst/>
          </a:prstGeom>
          <a:noFill/>
        </p:spPr>
        <p:txBody>
          <a:bodyPr wrap="square" rtlCol="0">
            <a:spAutoFit/>
          </a:bodyPr>
          <a:lstStyle/>
          <a:p>
            <a:pPr algn="r"/>
            <a:r>
              <a:rPr lang="en-US" sz="1400" dirty="0" smtClean="0">
                <a:solidFill>
                  <a:schemeClr val="bg1"/>
                </a:solidFill>
                <a:latin typeface="Helvetica Light"/>
                <a:cs typeface="Helvetica Light"/>
              </a:rPr>
              <a:t>Confidential Investor Presentation</a:t>
            </a:r>
          </a:p>
          <a:p>
            <a:pPr algn="r"/>
            <a:r>
              <a:rPr lang="en-US" sz="1400" dirty="0" smtClean="0">
                <a:solidFill>
                  <a:schemeClr val="bg1"/>
                </a:solidFill>
                <a:latin typeface="Helvetica Light"/>
                <a:cs typeface="Helvetica Light"/>
              </a:rPr>
              <a:t>January 2015</a:t>
            </a:r>
            <a:endParaRPr lang="en-US" sz="1400" dirty="0">
              <a:solidFill>
                <a:schemeClr val="bg1"/>
              </a:solidFill>
              <a:latin typeface="Helvetica Light"/>
              <a:cs typeface="Helvetica Light"/>
            </a:endParaRPr>
          </a:p>
        </p:txBody>
      </p:sp>
      <p:sp>
        <p:nvSpPr>
          <p:cNvPr id="2" name="TextBox 1"/>
          <p:cNvSpPr txBox="1"/>
          <p:nvPr/>
        </p:nvSpPr>
        <p:spPr>
          <a:xfrm>
            <a:off x="785679" y="2443133"/>
            <a:ext cx="7572643" cy="1969770"/>
          </a:xfrm>
          <a:prstGeom prst="rect">
            <a:avLst/>
          </a:prstGeom>
          <a:noFill/>
        </p:spPr>
        <p:txBody>
          <a:bodyPr wrap="none" rtlCol="0">
            <a:spAutoFit/>
          </a:bodyPr>
          <a:lstStyle/>
          <a:p>
            <a:pPr algn="ctr"/>
            <a:r>
              <a:rPr lang="en-US" sz="12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The Show</a:t>
            </a:r>
            <a:endParaRPr lang="en-US" sz="12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8" name="TextBox 7"/>
          <p:cNvSpPr txBox="1"/>
          <p:nvPr/>
        </p:nvSpPr>
        <p:spPr>
          <a:xfrm>
            <a:off x="1001453" y="4267499"/>
            <a:ext cx="7141095" cy="492443"/>
          </a:xfrm>
          <a:prstGeom prst="rect">
            <a:avLst/>
          </a:prstGeom>
          <a:noFill/>
        </p:spPr>
        <p:txBody>
          <a:bodyPr wrap="square" rtlCol="0">
            <a:spAutoFit/>
          </a:bodyPr>
          <a:lstStyle/>
          <a:p>
            <a:pPr algn="ctr"/>
            <a:r>
              <a:rPr lang="en-US" sz="2600" b="1" dirty="0">
                <a:solidFill>
                  <a:srgbClr val="FFDB12"/>
                </a:solidFill>
                <a:effectLst>
                  <a:outerShdw blurRad="50800" dist="38100" dir="2700000" algn="tl" rotWithShape="0">
                    <a:prstClr val="black">
                      <a:alpha val="40000"/>
                    </a:prstClr>
                  </a:outerShdw>
                </a:effectLst>
                <a:latin typeface="Helvetica"/>
                <a:cs typeface="Helvetica"/>
              </a:rPr>
              <a:t>Tell Your </a:t>
            </a:r>
            <a:r>
              <a:rPr lang="en-US" sz="2600" b="1" dirty="0" smtClean="0">
                <a:solidFill>
                  <a:srgbClr val="FFDB12"/>
                </a:solidFill>
                <a:effectLst>
                  <a:outerShdw blurRad="50800" dist="38100" dir="2700000" algn="tl" rotWithShape="0">
                    <a:prstClr val="black">
                      <a:alpha val="40000"/>
                    </a:prstClr>
                  </a:outerShdw>
                </a:effectLst>
                <a:latin typeface="Helvetica"/>
                <a:cs typeface="Helvetica"/>
              </a:rPr>
              <a:t>Seed-Stage Startup’s Story. Better</a:t>
            </a:r>
            <a:r>
              <a:rPr lang="en-US" sz="2600" b="1" dirty="0">
                <a:solidFill>
                  <a:srgbClr val="FFDB12"/>
                </a:solidFill>
                <a:effectLst>
                  <a:outerShdw blurRad="50800" dist="38100" dir="2700000" algn="tl" rotWithShape="0">
                    <a:prstClr val="black">
                      <a:alpha val="40000"/>
                    </a:prstClr>
                  </a:outerShdw>
                </a:effectLst>
                <a:latin typeface="Helvetica"/>
                <a:cs typeface="Helvetica"/>
              </a:rPr>
              <a:t>. </a:t>
            </a:r>
            <a:endParaRPr lang="en-US" sz="2600" b="1" dirty="0" smtClean="0">
              <a:solidFill>
                <a:srgbClr val="FFDB12"/>
              </a:solidFill>
              <a:effectLst>
                <a:outerShdw blurRad="50800" dist="38100" dir="2700000" algn="tl" rotWithShape="0">
                  <a:prstClr val="black">
                    <a:alpha val="40000"/>
                  </a:prstClr>
                </a:outerShdw>
              </a:effectLst>
              <a:latin typeface="Helvetica"/>
              <a:cs typeface="Helvetica"/>
            </a:endParaRPr>
          </a:p>
        </p:txBody>
      </p:sp>
    </p:spTree>
    <p:extLst>
      <p:ext uri="{BB962C8B-B14F-4D97-AF65-F5344CB8AC3E}">
        <p14:creationId xmlns:p14="http://schemas.microsoft.com/office/powerpoint/2010/main" val="1258219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ow.jpeg"/>
          <p:cNvPicPr>
            <a:picLocks noChangeAspect="1"/>
          </p:cNvPicPr>
          <p:nvPr/>
        </p:nvPicPr>
        <p:blipFill>
          <a:blip r:embed="rId3">
            <a:extLst>
              <a:ext uri="{BEBA8EAE-BF5A-486C-A8C5-ECC9F3942E4B}">
                <a14:imgProps xmlns:a14="http://schemas.microsoft.com/office/drawing/2010/main">
                  <a14:imgLayer r:embed="rId4">
                    <a14:imgEffect>
                      <a14:artisticChalkSketch trans="36000"/>
                    </a14:imgEffect>
                    <a14:imgEffect>
                      <a14:brightnessContrast bright="-24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extBox 11"/>
          <p:cNvSpPr txBox="1"/>
          <p:nvPr/>
        </p:nvSpPr>
        <p:spPr>
          <a:xfrm>
            <a:off x="3602519" y="6270229"/>
            <a:ext cx="5427292" cy="523220"/>
          </a:xfrm>
          <a:prstGeom prst="rect">
            <a:avLst/>
          </a:prstGeom>
          <a:noFill/>
        </p:spPr>
        <p:txBody>
          <a:bodyPr wrap="square" rtlCol="0">
            <a:spAutoFit/>
          </a:bodyPr>
          <a:lstStyle/>
          <a:p>
            <a:pPr algn="r"/>
            <a:r>
              <a:rPr lang="en-US" sz="1400" dirty="0" smtClean="0">
                <a:solidFill>
                  <a:schemeClr val="bg1"/>
                </a:solidFill>
                <a:latin typeface="Helvetica Light"/>
                <a:cs typeface="Helvetica Light"/>
              </a:rPr>
              <a:t>Confidential Investor Presentation</a:t>
            </a:r>
          </a:p>
          <a:p>
            <a:pPr algn="r"/>
            <a:r>
              <a:rPr lang="en-US" sz="1400" dirty="0" smtClean="0">
                <a:solidFill>
                  <a:schemeClr val="bg1"/>
                </a:solidFill>
                <a:latin typeface="Helvetica Light"/>
                <a:cs typeface="Helvetica Light"/>
              </a:rPr>
              <a:t>January 2015</a:t>
            </a:r>
            <a:endParaRPr lang="en-US" sz="1400" dirty="0">
              <a:solidFill>
                <a:schemeClr val="bg1"/>
              </a:solidFill>
              <a:latin typeface="Helvetica Light"/>
              <a:cs typeface="Helvetica Light"/>
            </a:endParaRPr>
          </a:p>
        </p:txBody>
      </p:sp>
      <p:sp>
        <p:nvSpPr>
          <p:cNvPr id="2" name="TextBox 1"/>
          <p:cNvSpPr txBox="1"/>
          <p:nvPr/>
        </p:nvSpPr>
        <p:spPr>
          <a:xfrm>
            <a:off x="785679" y="2443133"/>
            <a:ext cx="7572643" cy="1969770"/>
          </a:xfrm>
          <a:prstGeom prst="rect">
            <a:avLst/>
          </a:prstGeom>
          <a:noFill/>
        </p:spPr>
        <p:txBody>
          <a:bodyPr wrap="none" rtlCol="0">
            <a:spAutoFit/>
          </a:bodyPr>
          <a:lstStyle/>
          <a:p>
            <a:pPr algn="ctr"/>
            <a:r>
              <a:rPr lang="en-US" sz="12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The Show</a:t>
            </a:r>
            <a:endParaRPr lang="en-US" sz="12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pic>
        <p:nvPicPr>
          <p:cNvPr id="9" name="Picture 8"/>
          <p:cNvPicPr>
            <a:picLocks noChangeAspect="1"/>
          </p:cNvPicPr>
          <p:nvPr/>
        </p:nvPicPr>
        <p:blipFill rotWithShape="1">
          <a:blip r:embed="rId5" cstate="screen">
            <a:lum bright="70000" contrast="-70000"/>
            <a:extLst>
              <a:ext uri="{BEBA8EAE-BF5A-486C-A8C5-ECC9F3942E4B}">
                <a14:imgProps xmlns:a14="http://schemas.microsoft.com/office/drawing/2010/main">
                  <a14:imgLayer r:embed="rId6">
                    <a14:imgEffect>
                      <a14:brightnessContrast bright="100000" contrast="-70000"/>
                    </a14:imgEffect>
                  </a14:imgLayer>
                </a14:imgProps>
              </a:ext>
              <a:ext uri="{28A0092B-C50C-407E-A947-70E740481C1C}">
                <a14:useLocalDpi xmlns:a14="http://schemas.microsoft.com/office/drawing/2010/main"/>
              </a:ext>
            </a:extLst>
          </a:blip>
          <a:srcRect/>
          <a:stretch/>
        </p:blipFill>
        <p:spPr>
          <a:xfrm rot="18000000" flipH="1">
            <a:off x="5490902" y="1769472"/>
            <a:ext cx="907143" cy="739929"/>
          </a:xfrm>
          <a:prstGeom prst="rect">
            <a:avLst/>
          </a:prstGeom>
          <a:effectLst>
            <a:outerShdw blurRad="50800" dist="38100" dir="2700000" algn="tl" rotWithShape="0">
              <a:prstClr val="black">
                <a:alpha val="40000"/>
              </a:prstClr>
            </a:outerShdw>
          </a:effectLst>
        </p:spPr>
      </p:pic>
      <p:sp>
        <p:nvSpPr>
          <p:cNvPr id="10" name="Rounded Rectangle 9"/>
          <p:cNvSpPr/>
          <p:nvPr/>
        </p:nvSpPr>
        <p:spPr>
          <a:xfrm>
            <a:off x="396239" y="854791"/>
            <a:ext cx="7370813" cy="788138"/>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25957" y="873784"/>
            <a:ext cx="7241095" cy="738664"/>
          </a:xfrm>
          <a:prstGeom prst="rect">
            <a:avLst/>
          </a:prstGeom>
          <a:noFill/>
        </p:spPr>
        <p:txBody>
          <a:bodyPr wrap="square" rtlCol="0">
            <a:spAutoFit/>
          </a:bodyPr>
          <a:lstStyle/>
          <a:p>
            <a:r>
              <a:rPr lang="en-US" sz="1400" b="1" dirty="0">
                <a:solidFill>
                  <a:srgbClr val="3498E0"/>
                </a:solidFill>
                <a:latin typeface="Times New Roman"/>
                <a:cs typeface="Times New Roman"/>
              </a:rPr>
              <a:t>Remember: We’re about to present this template to you as if </a:t>
            </a:r>
            <a:r>
              <a:rPr lang="en-US" sz="1400" b="1" dirty="0" smtClean="0">
                <a:solidFill>
                  <a:srgbClr val="3498E0"/>
                </a:solidFill>
                <a:latin typeface="Times New Roman"/>
                <a:cs typeface="Times New Roman"/>
              </a:rPr>
              <a:t>The Show is the startup </a:t>
            </a:r>
            <a:r>
              <a:rPr lang="en-US" sz="1400" b="1" dirty="0">
                <a:solidFill>
                  <a:srgbClr val="3498E0"/>
                </a:solidFill>
                <a:latin typeface="Times New Roman"/>
                <a:cs typeface="Times New Roman"/>
              </a:rPr>
              <a:t>being pitched</a:t>
            </a:r>
            <a:r>
              <a:rPr lang="en-US" sz="1400" b="1" dirty="0" smtClean="0">
                <a:solidFill>
                  <a:srgbClr val="3498E0"/>
                </a:solidFill>
                <a:latin typeface="Times New Roman"/>
                <a:cs typeface="Times New Roman"/>
              </a:rPr>
              <a:t>. Thus, the slides that follow will convey both the emotional style of this type of pitch AND some tactical details of what you should include in your own version of The Show.</a:t>
            </a:r>
          </a:p>
        </p:txBody>
      </p:sp>
      <p:sp>
        <p:nvSpPr>
          <p:cNvPr id="13" name="TextBox 12"/>
          <p:cNvSpPr txBox="1"/>
          <p:nvPr/>
        </p:nvSpPr>
        <p:spPr>
          <a:xfrm>
            <a:off x="1001453" y="4267499"/>
            <a:ext cx="7141095" cy="492443"/>
          </a:xfrm>
          <a:prstGeom prst="rect">
            <a:avLst/>
          </a:prstGeom>
          <a:noFill/>
        </p:spPr>
        <p:txBody>
          <a:bodyPr wrap="square" rtlCol="0">
            <a:spAutoFit/>
          </a:bodyPr>
          <a:lstStyle/>
          <a:p>
            <a:pPr algn="ctr"/>
            <a:r>
              <a:rPr lang="en-US" sz="2600" b="1" dirty="0">
                <a:solidFill>
                  <a:srgbClr val="FFDB12"/>
                </a:solidFill>
                <a:effectLst>
                  <a:outerShdw blurRad="50800" dist="38100" dir="2700000" algn="tl" rotWithShape="0">
                    <a:prstClr val="black">
                      <a:alpha val="40000"/>
                    </a:prstClr>
                  </a:outerShdw>
                </a:effectLst>
                <a:latin typeface="Helvetica"/>
                <a:cs typeface="Helvetica"/>
              </a:rPr>
              <a:t>Tell Your </a:t>
            </a:r>
            <a:r>
              <a:rPr lang="en-US" sz="2600" b="1" dirty="0" smtClean="0">
                <a:solidFill>
                  <a:srgbClr val="FFDB12"/>
                </a:solidFill>
                <a:effectLst>
                  <a:outerShdw blurRad="50800" dist="38100" dir="2700000" algn="tl" rotWithShape="0">
                    <a:prstClr val="black">
                      <a:alpha val="40000"/>
                    </a:prstClr>
                  </a:outerShdw>
                </a:effectLst>
                <a:latin typeface="Helvetica"/>
                <a:cs typeface="Helvetica"/>
              </a:rPr>
              <a:t>Seed-Stage Startup’s Story. Better</a:t>
            </a:r>
            <a:r>
              <a:rPr lang="en-US" sz="2600" b="1" dirty="0">
                <a:solidFill>
                  <a:srgbClr val="FFDB12"/>
                </a:solidFill>
                <a:effectLst>
                  <a:outerShdw blurRad="50800" dist="38100" dir="2700000" algn="tl" rotWithShape="0">
                    <a:prstClr val="black">
                      <a:alpha val="40000"/>
                    </a:prstClr>
                  </a:outerShdw>
                </a:effectLst>
                <a:latin typeface="Helvetica"/>
                <a:cs typeface="Helvetica"/>
              </a:rPr>
              <a:t>. </a:t>
            </a:r>
            <a:endParaRPr lang="en-US" sz="2600" b="1" dirty="0" smtClean="0">
              <a:solidFill>
                <a:srgbClr val="FFDB12"/>
              </a:solidFill>
              <a:effectLst>
                <a:outerShdw blurRad="50800" dist="38100" dir="2700000" algn="tl" rotWithShape="0">
                  <a:prstClr val="black">
                    <a:alpha val="40000"/>
                  </a:prstClr>
                </a:outerShdw>
              </a:effectLst>
              <a:latin typeface="Helvetica"/>
              <a:cs typeface="Helvetica"/>
            </a:endParaRPr>
          </a:p>
        </p:txBody>
      </p:sp>
    </p:spTree>
    <p:extLst>
      <p:ext uri="{BB962C8B-B14F-4D97-AF65-F5344CB8AC3E}">
        <p14:creationId xmlns:p14="http://schemas.microsoft.com/office/powerpoint/2010/main" val="136712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ow.jpeg"/>
          <p:cNvPicPr>
            <a:picLocks noChangeAspect="1"/>
          </p:cNvPicPr>
          <p:nvPr/>
        </p:nvPicPr>
        <p:blipFill>
          <a:blip r:embed="rId3">
            <a:extLst>
              <a:ext uri="{BEBA8EAE-BF5A-486C-A8C5-ECC9F3942E4B}">
                <a14:imgProps xmlns:a14="http://schemas.microsoft.com/office/drawing/2010/main">
                  <a14:imgLayer r:embed="rId4">
                    <a14:imgEffect>
                      <a14:artisticChalkSketch trans="36000"/>
                    </a14:imgEffect>
                    <a14:imgEffect>
                      <a14:brightnessContrast bright="-24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extBox 11"/>
          <p:cNvSpPr txBox="1"/>
          <p:nvPr/>
        </p:nvSpPr>
        <p:spPr>
          <a:xfrm>
            <a:off x="3602519" y="6270229"/>
            <a:ext cx="5427292" cy="523220"/>
          </a:xfrm>
          <a:prstGeom prst="rect">
            <a:avLst/>
          </a:prstGeom>
          <a:noFill/>
        </p:spPr>
        <p:txBody>
          <a:bodyPr wrap="square" rtlCol="0">
            <a:spAutoFit/>
          </a:bodyPr>
          <a:lstStyle/>
          <a:p>
            <a:pPr algn="r"/>
            <a:r>
              <a:rPr lang="en-US" sz="1400" dirty="0" smtClean="0">
                <a:solidFill>
                  <a:schemeClr val="bg1"/>
                </a:solidFill>
                <a:latin typeface="Helvetica Light"/>
                <a:cs typeface="Helvetica Light"/>
              </a:rPr>
              <a:t>Confidential Investor Presentation</a:t>
            </a:r>
          </a:p>
          <a:p>
            <a:pPr algn="r"/>
            <a:r>
              <a:rPr lang="en-US" sz="1400" dirty="0" smtClean="0">
                <a:solidFill>
                  <a:schemeClr val="bg1"/>
                </a:solidFill>
                <a:latin typeface="Helvetica Light"/>
                <a:cs typeface="Helvetica Light"/>
              </a:rPr>
              <a:t>January 2015</a:t>
            </a:r>
            <a:endParaRPr lang="en-US" sz="1400" dirty="0">
              <a:solidFill>
                <a:schemeClr val="bg1"/>
              </a:solidFill>
              <a:latin typeface="Helvetica Light"/>
              <a:cs typeface="Helvetica Light"/>
            </a:endParaRPr>
          </a:p>
        </p:txBody>
      </p:sp>
      <p:sp>
        <p:nvSpPr>
          <p:cNvPr id="2" name="TextBox 1"/>
          <p:cNvSpPr txBox="1"/>
          <p:nvPr/>
        </p:nvSpPr>
        <p:spPr>
          <a:xfrm>
            <a:off x="785679" y="2443133"/>
            <a:ext cx="7572643" cy="1969770"/>
          </a:xfrm>
          <a:prstGeom prst="rect">
            <a:avLst/>
          </a:prstGeom>
          <a:noFill/>
        </p:spPr>
        <p:txBody>
          <a:bodyPr wrap="none" rtlCol="0">
            <a:spAutoFit/>
          </a:bodyPr>
          <a:lstStyle/>
          <a:p>
            <a:pPr algn="ctr"/>
            <a:r>
              <a:rPr lang="en-US" sz="12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The Show</a:t>
            </a:r>
            <a:endParaRPr lang="en-US" sz="12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pic>
        <p:nvPicPr>
          <p:cNvPr id="9" name="Picture 8"/>
          <p:cNvPicPr>
            <a:picLocks noChangeAspect="1"/>
          </p:cNvPicPr>
          <p:nvPr/>
        </p:nvPicPr>
        <p:blipFill rotWithShape="1">
          <a:blip r:embed="rId5" cstate="screen">
            <a:lum bright="70000" contrast="-70000"/>
            <a:extLst>
              <a:ext uri="{BEBA8EAE-BF5A-486C-A8C5-ECC9F3942E4B}">
                <a14:imgProps xmlns:a14="http://schemas.microsoft.com/office/drawing/2010/main">
                  <a14:imgLayer r:embed="rId6">
                    <a14:imgEffect>
                      <a14:brightnessContrast bright="100000" contrast="-70000"/>
                    </a14:imgEffect>
                  </a14:imgLayer>
                </a14:imgProps>
              </a:ext>
              <a:ext uri="{28A0092B-C50C-407E-A947-70E740481C1C}">
                <a14:useLocalDpi xmlns:a14="http://schemas.microsoft.com/office/drawing/2010/main"/>
              </a:ext>
            </a:extLst>
          </a:blip>
          <a:srcRect/>
          <a:stretch/>
        </p:blipFill>
        <p:spPr>
          <a:xfrm rot="18000000" flipH="1">
            <a:off x="5490902" y="1769472"/>
            <a:ext cx="907143" cy="739929"/>
          </a:xfrm>
          <a:prstGeom prst="rect">
            <a:avLst/>
          </a:prstGeom>
          <a:effectLst>
            <a:outerShdw blurRad="50800" dist="38100" dir="2700000" algn="tl" rotWithShape="0">
              <a:prstClr val="black">
                <a:alpha val="40000"/>
              </a:prstClr>
            </a:outerShdw>
          </a:effectLst>
        </p:spPr>
      </p:pic>
      <p:sp>
        <p:nvSpPr>
          <p:cNvPr id="13" name="Rounded Rectangle 12"/>
          <p:cNvSpPr/>
          <p:nvPr/>
        </p:nvSpPr>
        <p:spPr>
          <a:xfrm>
            <a:off x="396240" y="1693729"/>
            <a:ext cx="4202497" cy="663391"/>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25958" y="1750372"/>
            <a:ext cx="4072779" cy="523220"/>
          </a:xfrm>
          <a:prstGeom prst="rect">
            <a:avLst/>
          </a:prstGeom>
          <a:noFill/>
        </p:spPr>
        <p:txBody>
          <a:bodyPr wrap="square" rtlCol="0">
            <a:spAutoFit/>
          </a:bodyPr>
          <a:lstStyle/>
          <a:p>
            <a:r>
              <a:rPr lang="en-US" sz="1400" b="1" dirty="0">
                <a:solidFill>
                  <a:srgbClr val="3498E0"/>
                </a:solidFill>
                <a:latin typeface="Times New Roman"/>
                <a:cs typeface="Times New Roman"/>
              </a:rPr>
              <a:t>(Still with us on the meta approach? Good. </a:t>
            </a:r>
            <a:r>
              <a:rPr lang="en-US" sz="1400" b="1" dirty="0" smtClean="0">
                <a:solidFill>
                  <a:srgbClr val="3498E0"/>
                </a:solidFill>
                <a:latin typeface="Times New Roman"/>
                <a:cs typeface="Times New Roman"/>
              </a:rPr>
              <a:t>Now, quite literally</a:t>
            </a:r>
            <a:r>
              <a:rPr lang="en-US" sz="1400" b="1" dirty="0">
                <a:solidFill>
                  <a:srgbClr val="3498E0"/>
                </a:solidFill>
                <a:latin typeface="Times New Roman"/>
                <a:cs typeface="Times New Roman"/>
              </a:rPr>
              <a:t>,</a:t>
            </a:r>
            <a:r>
              <a:rPr lang="en-US" sz="1400" b="1" dirty="0" smtClean="0">
                <a:solidFill>
                  <a:srgbClr val="3498E0"/>
                </a:solidFill>
                <a:latin typeface="Times New Roman"/>
                <a:cs typeface="Times New Roman"/>
              </a:rPr>
              <a:t> on with </a:t>
            </a:r>
            <a:r>
              <a:rPr lang="en-US" sz="1400" b="1" dirty="0">
                <a:solidFill>
                  <a:srgbClr val="3498E0"/>
                </a:solidFill>
                <a:latin typeface="Times New Roman"/>
                <a:cs typeface="Times New Roman"/>
              </a:rPr>
              <a:t>The Show…) </a:t>
            </a:r>
          </a:p>
        </p:txBody>
      </p:sp>
      <p:sp>
        <p:nvSpPr>
          <p:cNvPr id="21" name="Rounded Rectangle 20"/>
          <p:cNvSpPr/>
          <p:nvPr/>
        </p:nvSpPr>
        <p:spPr>
          <a:xfrm>
            <a:off x="396239" y="854791"/>
            <a:ext cx="7370813" cy="788138"/>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25957" y="873784"/>
            <a:ext cx="7241095" cy="738664"/>
          </a:xfrm>
          <a:prstGeom prst="rect">
            <a:avLst/>
          </a:prstGeom>
          <a:noFill/>
        </p:spPr>
        <p:txBody>
          <a:bodyPr wrap="square" rtlCol="0">
            <a:spAutoFit/>
          </a:bodyPr>
          <a:lstStyle/>
          <a:p>
            <a:r>
              <a:rPr lang="en-US" sz="1400" b="1" dirty="0">
                <a:solidFill>
                  <a:srgbClr val="3498E0"/>
                </a:solidFill>
                <a:latin typeface="Times New Roman"/>
                <a:cs typeface="Times New Roman"/>
              </a:rPr>
              <a:t>Remember: We’re about to present this template to you as if </a:t>
            </a:r>
            <a:r>
              <a:rPr lang="en-US" sz="1400" b="1" dirty="0" smtClean="0">
                <a:solidFill>
                  <a:srgbClr val="3498E0"/>
                </a:solidFill>
                <a:latin typeface="Times New Roman"/>
                <a:cs typeface="Times New Roman"/>
              </a:rPr>
              <a:t>The Show is the startup </a:t>
            </a:r>
            <a:r>
              <a:rPr lang="en-US" sz="1400" b="1" dirty="0">
                <a:solidFill>
                  <a:srgbClr val="3498E0"/>
                </a:solidFill>
                <a:latin typeface="Times New Roman"/>
                <a:cs typeface="Times New Roman"/>
              </a:rPr>
              <a:t>being pitched</a:t>
            </a:r>
            <a:r>
              <a:rPr lang="en-US" sz="1400" b="1" dirty="0" smtClean="0">
                <a:solidFill>
                  <a:srgbClr val="3498E0"/>
                </a:solidFill>
                <a:latin typeface="Times New Roman"/>
                <a:cs typeface="Times New Roman"/>
              </a:rPr>
              <a:t>. Thus, the slides that follow will convey both the emotional style of this type of pitch AND some tactical details of what you should include in your own version of The Show.</a:t>
            </a:r>
          </a:p>
        </p:txBody>
      </p:sp>
      <p:sp>
        <p:nvSpPr>
          <p:cNvPr id="11" name="TextBox 10"/>
          <p:cNvSpPr txBox="1"/>
          <p:nvPr/>
        </p:nvSpPr>
        <p:spPr>
          <a:xfrm>
            <a:off x="1001453" y="4267499"/>
            <a:ext cx="7141095" cy="492443"/>
          </a:xfrm>
          <a:prstGeom prst="rect">
            <a:avLst/>
          </a:prstGeom>
          <a:noFill/>
        </p:spPr>
        <p:txBody>
          <a:bodyPr wrap="square" rtlCol="0">
            <a:spAutoFit/>
          </a:bodyPr>
          <a:lstStyle/>
          <a:p>
            <a:pPr algn="ctr"/>
            <a:r>
              <a:rPr lang="en-US" sz="2600" b="1" dirty="0">
                <a:solidFill>
                  <a:srgbClr val="FFDB12"/>
                </a:solidFill>
                <a:effectLst>
                  <a:outerShdw blurRad="50800" dist="38100" dir="2700000" algn="tl" rotWithShape="0">
                    <a:prstClr val="black">
                      <a:alpha val="40000"/>
                    </a:prstClr>
                  </a:outerShdw>
                </a:effectLst>
                <a:latin typeface="Helvetica"/>
                <a:cs typeface="Helvetica"/>
              </a:rPr>
              <a:t>Tell Your </a:t>
            </a:r>
            <a:r>
              <a:rPr lang="en-US" sz="2600" b="1" dirty="0" smtClean="0">
                <a:solidFill>
                  <a:srgbClr val="FFDB12"/>
                </a:solidFill>
                <a:effectLst>
                  <a:outerShdw blurRad="50800" dist="38100" dir="2700000" algn="tl" rotWithShape="0">
                    <a:prstClr val="black">
                      <a:alpha val="40000"/>
                    </a:prstClr>
                  </a:outerShdw>
                </a:effectLst>
                <a:latin typeface="Helvetica"/>
                <a:cs typeface="Helvetica"/>
              </a:rPr>
              <a:t>Seed-Stage Startup’s Story. Better</a:t>
            </a:r>
            <a:r>
              <a:rPr lang="en-US" sz="2600" b="1" dirty="0">
                <a:solidFill>
                  <a:srgbClr val="FFDB12"/>
                </a:solidFill>
                <a:effectLst>
                  <a:outerShdw blurRad="50800" dist="38100" dir="2700000" algn="tl" rotWithShape="0">
                    <a:prstClr val="black">
                      <a:alpha val="40000"/>
                    </a:prstClr>
                  </a:outerShdw>
                </a:effectLst>
                <a:latin typeface="Helvetica"/>
                <a:cs typeface="Helvetica"/>
              </a:rPr>
              <a:t>. </a:t>
            </a:r>
            <a:endParaRPr lang="en-US" sz="2600" b="1" dirty="0" smtClean="0">
              <a:solidFill>
                <a:srgbClr val="FFDB12"/>
              </a:solidFill>
              <a:effectLst>
                <a:outerShdw blurRad="50800" dist="38100" dir="2700000" algn="tl" rotWithShape="0">
                  <a:prstClr val="black">
                    <a:alpha val="40000"/>
                  </a:prstClr>
                </a:outerShdw>
              </a:effectLst>
              <a:latin typeface="Helvetica"/>
              <a:cs typeface="Helvetica"/>
            </a:endParaRPr>
          </a:p>
        </p:txBody>
      </p:sp>
    </p:spTree>
    <p:extLst>
      <p:ext uri="{BB962C8B-B14F-4D97-AF65-F5344CB8AC3E}">
        <p14:creationId xmlns:p14="http://schemas.microsoft.com/office/powerpoint/2010/main" val="1963557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flipH="1">
            <a:off x="0" y="0"/>
            <a:ext cx="9144000" cy="6858000"/>
          </a:xfrm>
          <a:prstGeom prst="rect">
            <a:avLst/>
          </a:prstGeom>
        </p:spPr>
      </p:pic>
      <p:sp>
        <p:nvSpPr>
          <p:cNvPr id="4" name="TextBox 3"/>
          <p:cNvSpPr txBox="1"/>
          <p:nvPr/>
        </p:nvSpPr>
        <p:spPr>
          <a:xfrm>
            <a:off x="213360" y="1895763"/>
            <a:ext cx="6746876" cy="3046988"/>
          </a:xfrm>
          <a:prstGeom prst="rect">
            <a:avLst/>
          </a:prstGeom>
          <a:noFill/>
        </p:spPr>
        <p:txBody>
          <a:bodyPr wrap="square" rtlCol="0">
            <a:spAutoFit/>
          </a:bodyPr>
          <a:lstStyle/>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Light"/>
                <a:cs typeface="Helvetica Light"/>
              </a:rPr>
              <a:t>is </a:t>
            </a:r>
            <a:r>
              <a:rPr lang="en-US" sz="3200" b="1" dirty="0" smtClean="0">
                <a:solidFill>
                  <a:schemeClr val="tx1">
                    <a:lumMod val="75000"/>
                    <a:lumOff val="25000"/>
                  </a:schemeClr>
                </a:solidFill>
                <a:effectLst>
                  <a:outerShdw blurRad="50800" dist="38100" dir="2700000" algn="tl" rotWithShape="0">
                    <a:prstClr val="black">
                      <a:alpha val="40000"/>
                    </a:prstClr>
                  </a:outerShdw>
                </a:effectLst>
                <a:latin typeface="Helvetica Light"/>
                <a:cs typeface="Helvetica Light"/>
              </a:rPr>
              <a:t>an investor pitch deck template</a:t>
            </a:r>
            <a:endParaRPr lang="en-US" sz="3200" b="1" dirty="0">
              <a:solidFill>
                <a:schemeClr val="tx1">
                  <a:lumMod val="75000"/>
                  <a:lumOff val="25000"/>
                </a:schemeClr>
              </a:solidFill>
              <a:effectLst>
                <a:outerShdw blurRad="50800" dist="38100" dir="2700000" algn="tl" rotWithShape="0">
                  <a:prstClr val="black">
                    <a:alpha val="40000"/>
                  </a:prstClr>
                </a:outerShdw>
              </a:effectLst>
              <a:latin typeface="Helvetica Light"/>
              <a:cs typeface="Helvetica Light"/>
            </a:endParaRPr>
          </a:p>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Light"/>
                <a:cs typeface="Helvetica Light"/>
              </a:rPr>
              <a:t>that guides an audience</a:t>
            </a:r>
          </a:p>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Light"/>
                <a:cs typeface="Helvetica Light"/>
              </a:rPr>
              <a:t>through </a:t>
            </a:r>
            <a:r>
              <a:rPr lang="en-US" sz="3200" b="1" dirty="0" smtClean="0">
                <a:solidFill>
                  <a:srgbClr val="404040"/>
                </a:solidFill>
                <a:effectLst>
                  <a:outerShdw blurRad="50800" dist="38100" dir="2700000" algn="tl" rotWithShape="0">
                    <a:prstClr val="black">
                      <a:alpha val="40000"/>
                    </a:prstClr>
                  </a:outerShdw>
                </a:effectLst>
                <a:latin typeface="Helvetica Light"/>
                <a:cs typeface="Helvetica Light"/>
              </a:rPr>
              <a:t>a compelling story</a:t>
            </a:r>
            <a:endParaRPr lang="en-US" sz="3200" b="1" dirty="0">
              <a:solidFill>
                <a:srgbClr val="404040"/>
              </a:solidFill>
              <a:effectLst>
                <a:outerShdw blurRad="50800" dist="38100" dir="2700000" algn="tl" rotWithShape="0">
                  <a:prstClr val="black">
                    <a:alpha val="40000"/>
                  </a:prstClr>
                </a:outerShdw>
              </a:effectLst>
              <a:latin typeface="Helvetica Light"/>
              <a:cs typeface="Helvetica Light"/>
            </a:endParaRPr>
          </a:p>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Light"/>
                <a:cs typeface="Helvetica Light"/>
              </a:rPr>
              <a:t>and helps entrepreneurs</a:t>
            </a:r>
          </a:p>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Light"/>
                <a:cs typeface="Helvetica Light"/>
              </a:rPr>
              <a:t>more successfully</a:t>
            </a:r>
          </a:p>
          <a:p>
            <a:pPr algn="just"/>
            <a:r>
              <a:rPr lang="en-US" sz="3200" b="1" dirty="0" smtClean="0">
                <a:solidFill>
                  <a:srgbClr val="404040"/>
                </a:solidFill>
                <a:effectLst>
                  <a:outerShdw blurRad="50800" dist="38100" dir="2700000" algn="tl" rotWithShape="0">
                    <a:prstClr val="black">
                      <a:alpha val="40000"/>
                    </a:prstClr>
                  </a:outerShdw>
                </a:effectLst>
                <a:latin typeface="Helvetica Light"/>
                <a:cs typeface="Helvetica Light"/>
              </a:rPr>
              <a:t>raise seed capital.</a:t>
            </a:r>
            <a:endParaRPr lang="en-US" sz="32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5" name="TextBox 4"/>
          <p:cNvSpPr txBox="1"/>
          <p:nvPr/>
        </p:nvSpPr>
        <p:spPr>
          <a:xfrm>
            <a:off x="98793" y="0"/>
            <a:ext cx="7572643" cy="1969770"/>
          </a:xfrm>
          <a:prstGeom prst="rect">
            <a:avLst/>
          </a:prstGeom>
          <a:noFill/>
        </p:spPr>
        <p:txBody>
          <a:bodyPr wrap="none" rtlCol="0">
            <a:spAutoFit/>
          </a:bodyPr>
          <a:lstStyle/>
          <a:p>
            <a:r>
              <a:rPr lang="en-US" sz="12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The Show</a:t>
            </a:r>
            <a:endParaRPr lang="en-US" sz="12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6" name="TextBox 5"/>
          <p:cNvSpPr txBox="1"/>
          <p:nvPr/>
        </p:nvSpPr>
        <p:spPr>
          <a:xfrm>
            <a:off x="8729579" y="6435196"/>
            <a:ext cx="313009" cy="369332"/>
          </a:xfrm>
          <a:prstGeom prst="rect">
            <a:avLst/>
          </a:prstGeom>
          <a:noFill/>
        </p:spPr>
        <p:txBody>
          <a:bodyPr wrap="none" rtlCol="0">
            <a:spAutoFit/>
          </a:bodyPr>
          <a:lstStyle/>
          <a:p>
            <a:r>
              <a:rPr lang="en-US" dirty="0">
                <a:solidFill>
                  <a:schemeClr val="bg1"/>
                </a:solidFill>
                <a:latin typeface="Helvetica Light"/>
                <a:cs typeface="Helvetica Light"/>
              </a:rPr>
              <a:t>2</a:t>
            </a:r>
          </a:p>
        </p:txBody>
      </p:sp>
    </p:spTree>
    <p:extLst>
      <p:ext uri="{BB962C8B-B14F-4D97-AF65-F5344CB8AC3E}">
        <p14:creationId xmlns:p14="http://schemas.microsoft.com/office/powerpoint/2010/main" val="2793059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flipH="1">
            <a:off x="0" y="0"/>
            <a:ext cx="9144000" cy="6858000"/>
          </a:xfrm>
          <a:prstGeom prst="rect">
            <a:avLst/>
          </a:prstGeom>
        </p:spPr>
      </p:pic>
      <p:sp>
        <p:nvSpPr>
          <p:cNvPr id="4" name="TextBox 3"/>
          <p:cNvSpPr txBox="1"/>
          <p:nvPr/>
        </p:nvSpPr>
        <p:spPr>
          <a:xfrm>
            <a:off x="213360" y="1895763"/>
            <a:ext cx="6746876" cy="3046988"/>
          </a:xfrm>
          <a:prstGeom prst="rect">
            <a:avLst/>
          </a:prstGeom>
          <a:noFill/>
        </p:spPr>
        <p:txBody>
          <a:bodyPr wrap="square" rtlCol="0">
            <a:spAutoFit/>
          </a:bodyPr>
          <a:lstStyle/>
          <a:p>
            <a:pPr algn="just"/>
            <a:r>
              <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rPr>
              <a:t>is </a:t>
            </a:r>
            <a:r>
              <a:rPr lang="en-US" sz="3200" b="1" dirty="0">
                <a:solidFill>
                  <a:srgbClr val="404040"/>
                </a:solidFill>
                <a:effectLst>
                  <a:outerShdw blurRad="50800" dist="38100" dir="2700000" algn="tl" rotWithShape="0">
                    <a:prstClr val="black">
                      <a:alpha val="40000"/>
                    </a:prstClr>
                  </a:outerShdw>
                </a:effectLst>
                <a:latin typeface="Helvetica Light"/>
                <a:cs typeface="Helvetica Light"/>
              </a:rPr>
              <a:t>an investor pitch deck template</a:t>
            </a:r>
          </a:p>
          <a:p>
            <a:pPr algn="just"/>
            <a:r>
              <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rPr>
              <a:t>that guides an audience</a:t>
            </a:r>
          </a:p>
          <a:p>
            <a:pPr algn="just"/>
            <a:r>
              <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rPr>
              <a:t>through </a:t>
            </a:r>
            <a:r>
              <a:rPr lang="en-US" sz="3200" b="1" dirty="0">
                <a:solidFill>
                  <a:srgbClr val="404040"/>
                </a:solidFill>
                <a:effectLst>
                  <a:outerShdw blurRad="50800" dist="38100" dir="2700000" algn="tl" rotWithShape="0">
                    <a:prstClr val="black">
                      <a:alpha val="40000"/>
                    </a:prstClr>
                  </a:outerShdw>
                </a:effectLst>
                <a:latin typeface="Helvetica Light"/>
                <a:cs typeface="Helvetica Light"/>
              </a:rPr>
              <a:t>a compelling story</a:t>
            </a:r>
          </a:p>
          <a:p>
            <a:pPr algn="just"/>
            <a:r>
              <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rPr>
              <a:t>and helps entrepreneurs</a:t>
            </a:r>
          </a:p>
          <a:p>
            <a:pPr algn="just"/>
            <a:r>
              <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rPr>
              <a:t>more successfully</a:t>
            </a:r>
          </a:p>
          <a:p>
            <a:pPr algn="just"/>
            <a:r>
              <a:rPr lang="en-US" sz="3200" b="1" dirty="0">
                <a:solidFill>
                  <a:srgbClr val="404040"/>
                </a:solidFill>
                <a:effectLst>
                  <a:outerShdw blurRad="50800" dist="38100" dir="2700000" algn="tl" rotWithShape="0">
                    <a:prstClr val="black">
                      <a:alpha val="40000"/>
                    </a:prstClr>
                  </a:outerShdw>
                </a:effectLst>
                <a:latin typeface="Helvetica Light"/>
                <a:cs typeface="Helvetica Light"/>
              </a:rPr>
              <a:t>raise </a:t>
            </a:r>
            <a:r>
              <a:rPr lang="en-US" sz="3200" b="1" dirty="0" smtClean="0">
                <a:solidFill>
                  <a:srgbClr val="404040"/>
                </a:solidFill>
                <a:effectLst>
                  <a:outerShdw blurRad="50800" dist="38100" dir="2700000" algn="tl" rotWithShape="0">
                    <a:prstClr val="black">
                      <a:alpha val="40000"/>
                    </a:prstClr>
                  </a:outerShdw>
                </a:effectLst>
                <a:latin typeface="Helvetica Light"/>
                <a:cs typeface="Helvetica Light"/>
              </a:rPr>
              <a:t>seed capital.</a:t>
            </a:r>
            <a:endParaRPr lang="en-US" sz="32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5" name="TextBox 4"/>
          <p:cNvSpPr txBox="1"/>
          <p:nvPr/>
        </p:nvSpPr>
        <p:spPr>
          <a:xfrm>
            <a:off x="98793" y="0"/>
            <a:ext cx="7572643" cy="1969770"/>
          </a:xfrm>
          <a:prstGeom prst="rect">
            <a:avLst/>
          </a:prstGeom>
          <a:noFill/>
        </p:spPr>
        <p:txBody>
          <a:bodyPr wrap="none" rtlCol="0">
            <a:spAutoFit/>
          </a:bodyPr>
          <a:lstStyle/>
          <a:p>
            <a:r>
              <a:rPr lang="en-US" sz="12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The Show</a:t>
            </a:r>
            <a:endParaRPr lang="en-US" sz="12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6" name="Rounded Rectangle 5"/>
          <p:cNvSpPr/>
          <p:nvPr/>
        </p:nvSpPr>
        <p:spPr>
          <a:xfrm>
            <a:off x="3492237" y="5381809"/>
            <a:ext cx="5407923" cy="1128612"/>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618056" y="5461012"/>
            <a:ext cx="5156285" cy="954107"/>
          </a:xfrm>
          <a:prstGeom prst="rect">
            <a:avLst/>
          </a:prstGeom>
          <a:noFill/>
        </p:spPr>
        <p:txBody>
          <a:bodyPr wrap="square" rtlCol="0">
            <a:spAutoFit/>
          </a:bodyPr>
          <a:lstStyle/>
          <a:p>
            <a:r>
              <a:rPr lang="en-US" sz="1400" b="1" dirty="0">
                <a:solidFill>
                  <a:srgbClr val="3498E0"/>
                </a:solidFill>
                <a:latin typeface="Times New Roman"/>
                <a:cs typeface="Times New Roman"/>
              </a:rPr>
              <a:t>As with any style pitch deck, </a:t>
            </a:r>
            <a:r>
              <a:rPr lang="en-US" sz="1400" b="1" dirty="0" smtClean="0">
                <a:solidFill>
                  <a:srgbClr val="3498E0"/>
                </a:solidFill>
                <a:latin typeface="Times New Roman"/>
                <a:cs typeface="Times New Roman"/>
              </a:rPr>
              <a:t>you should articulate </a:t>
            </a:r>
            <a:r>
              <a:rPr lang="en-US" sz="1400" b="1" dirty="0">
                <a:solidFill>
                  <a:srgbClr val="3498E0"/>
                </a:solidFill>
                <a:latin typeface="Times New Roman"/>
                <a:cs typeface="Times New Roman"/>
              </a:rPr>
              <a:t>the basics of WHAT you do up front. Founders fail to convey this surprisingly often, which derails your pitch immediately. </a:t>
            </a:r>
            <a:r>
              <a:rPr lang="en-US" sz="1400" b="1" dirty="0" smtClean="0">
                <a:solidFill>
                  <a:srgbClr val="3498E0"/>
                </a:solidFill>
                <a:latin typeface="Times New Roman"/>
                <a:cs typeface="Times New Roman"/>
              </a:rPr>
              <a:t>Don’t forget to include this simple yet critical detail early in your own story.</a:t>
            </a:r>
            <a:endParaRPr lang="en-US" sz="1400" b="1" dirty="0">
              <a:solidFill>
                <a:srgbClr val="3498E0"/>
              </a:solidFill>
              <a:latin typeface="Times New Roman"/>
              <a:cs typeface="Times New Roman"/>
            </a:endParaRPr>
          </a:p>
        </p:txBody>
      </p:sp>
      <p:pic>
        <p:nvPicPr>
          <p:cNvPr id="8" name="Picture 7"/>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a:ext>
            </a:extLst>
          </a:blip>
          <a:srcRect/>
          <a:stretch/>
        </p:blipFill>
        <p:spPr>
          <a:xfrm rot="6135106" flipH="1">
            <a:off x="2615339" y="5186042"/>
            <a:ext cx="907143" cy="739929"/>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8729579" y="6435196"/>
            <a:ext cx="313009" cy="369332"/>
          </a:xfrm>
          <a:prstGeom prst="rect">
            <a:avLst/>
          </a:prstGeom>
          <a:noFill/>
        </p:spPr>
        <p:txBody>
          <a:bodyPr wrap="none" rtlCol="0">
            <a:spAutoFit/>
          </a:bodyPr>
          <a:lstStyle/>
          <a:p>
            <a:r>
              <a:rPr lang="en-US" dirty="0">
                <a:solidFill>
                  <a:schemeClr val="bg1"/>
                </a:solidFill>
                <a:latin typeface="Helvetica Light"/>
                <a:cs typeface="Helvetica Light"/>
              </a:rPr>
              <a:t>2</a:t>
            </a:r>
          </a:p>
        </p:txBody>
      </p:sp>
    </p:spTree>
    <p:extLst>
      <p:ext uri="{BB962C8B-B14F-4D97-AF65-F5344CB8AC3E}">
        <p14:creationId xmlns:p14="http://schemas.microsoft.com/office/powerpoint/2010/main" val="2064361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68947" y="3392242"/>
            <a:ext cx="7406106" cy="461665"/>
          </a:xfrm>
          <a:prstGeom prst="rect">
            <a:avLst/>
          </a:prstGeom>
          <a:noFill/>
        </p:spPr>
        <p:txBody>
          <a:bodyPr wrap="square" rtlCol="0">
            <a:spAutoFit/>
          </a:bodyPr>
          <a:lstStyle/>
          <a:p>
            <a:pPr algn="ctr"/>
            <a:r>
              <a:rPr lang="en-US" sz="2400" dirty="0" smtClean="0">
                <a:solidFill>
                  <a:srgbClr val="3498E0"/>
                </a:solidFill>
                <a:latin typeface="Helvetica Light"/>
                <a:cs typeface="Helvetica Light"/>
              </a:rPr>
              <a:t>What Every Investor Wants Entrepreneurs to Know</a:t>
            </a:r>
            <a:endParaRPr lang="en-US" sz="2400" dirty="0">
              <a:solidFill>
                <a:srgbClr val="3498E0"/>
              </a:solidFill>
              <a:latin typeface="Helvetica Light"/>
              <a:cs typeface="Helvetica Light"/>
            </a:endParaRPr>
          </a:p>
        </p:txBody>
      </p:sp>
      <p:sp>
        <p:nvSpPr>
          <p:cNvPr id="10" name="Rectangle 9"/>
          <p:cNvSpPr/>
          <p:nvPr/>
        </p:nvSpPr>
        <p:spPr>
          <a:xfrm>
            <a:off x="1" y="0"/>
            <a:ext cx="9144000" cy="925521"/>
          </a:xfrm>
          <a:prstGeom prst="rect">
            <a:avLst/>
          </a:prstGeom>
          <a:solidFill>
            <a:srgbClr val="3498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5932479"/>
            <a:ext cx="9144000" cy="925521"/>
          </a:xfrm>
          <a:prstGeom prst="rect">
            <a:avLst/>
          </a:prstGeom>
          <a:solidFill>
            <a:srgbClr val="3498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68421" y="2253469"/>
            <a:ext cx="7807158" cy="1138773"/>
          </a:xfrm>
          <a:prstGeom prst="rect">
            <a:avLst/>
          </a:prstGeom>
          <a:noFill/>
        </p:spPr>
        <p:txBody>
          <a:bodyPr wrap="square" rtlCol="0">
            <a:spAutoFit/>
          </a:bodyPr>
          <a:lstStyle/>
          <a:p>
            <a:pPr algn="ctr"/>
            <a:r>
              <a:rPr lang="en-US" sz="6800" dirty="0" smtClean="0">
                <a:solidFill>
                  <a:srgbClr val="18155E"/>
                </a:solidFill>
                <a:latin typeface="Airstrike Regular"/>
                <a:cs typeface="Airstrike Regular"/>
              </a:rPr>
              <a:t>Pitch Decks 101</a:t>
            </a:r>
            <a:endParaRPr lang="en-US" sz="6800" dirty="0">
              <a:solidFill>
                <a:srgbClr val="18155E"/>
              </a:solidFill>
              <a:latin typeface="Airstrike Regular"/>
              <a:cs typeface="Airstrike Regular"/>
            </a:endParaRPr>
          </a:p>
        </p:txBody>
      </p:sp>
    </p:spTree>
    <p:extLst>
      <p:ext uri="{BB962C8B-B14F-4D97-AF65-F5344CB8AC3E}">
        <p14:creationId xmlns:p14="http://schemas.microsoft.com/office/powerpoint/2010/main" val="2996559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rnisonen_i_Sør-Varanger_binoculars.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7" name="TextBox 6"/>
          <p:cNvSpPr txBox="1"/>
          <p:nvPr/>
        </p:nvSpPr>
        <p:spPr>
          <a:xfrm>
            <a:off x="97785" y="509846"/>
            <a:ext cx="8191985" cy="830997"/>
          </a:xfrm>
          <a:prstGeom prst="rect">
            <a:avLst/>
          </a:prstGeom>
          <a:noFill/>
        </p:spPr>
        <p:txBody>
          <a:bodyPr wrap="square" rtlCol="0">
            <a:spAutoFit/>
          </a:bodyPr>
          <a:lstStyle/>
          <a:p>
            <a:pPr algn="just"/>
            <a:r>
              <a:rPr lang="en-US" sz="48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What we’ve observed:</a:t>
            </a:r>
            <a:endParaRPr lang="en-US" sz="48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4" name="TextBox 3"/>
          <p:cNvSpPr txBox="1"/>
          <p:nvPr/>
        </p:nvSpPr>
        <p:spPr>
          <a:xfrm>
            <a:off x="8729579" y="6435196"/>
            <a:ext cx="313009" cy="369332"/>
          </a:xfrm>
          <a:prstGeom prst="rect">
            <a:avLst/>
          </a:prstGeom>
          <a:noFill/>
        </p:spPr>
        <p:txBody>
          <a:bodyPr wrap="none" rtlCol="0">
            <a:spAutoFit/>
          </a:bodyPr>
          <a:lstStyle/>
          <a:p>
            <a:r>
              <a:rPr lang="en-US" dirty="0" smtClean="0">
                <a:solidFill>
                  <a:schemeClr val="bg1"/>
                </a:solidFill>
                <a:latin typeface="Helvetica Light"/>
                <a:cs typeface="Helvetica Light"/>
              </a:rPr>
              <a:t>3</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804180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rnisonen_i_Sør-Varanger_binoculars.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7" name="TextBox 6"/>
          <p:cNvSpPr txBox="1"/>
          <p:nvPr/>
        </p:nvSpPr>
        <p:spPr>
          <a:xfrm>
            <a:off x="97785" y="509846"/>
            <a:ext cx="8191985" cy="830997"/>
          </a:xfrm>
          <a:prstGeom prst="rect">
            <a:avLst/>
          </a:prstGeom>
          <a:noFill/>
        </p:spPr>
        <p:txBody>
          <a:bodyPr wrap="square" rtlCol="0">
            <a:spAutoFit/>
          </a:bodyPr>
          <a:lstStyle/>
          <a:p>
            <a:pPr algn="just"/>
            <a:r>
              <a:rPr lang="en-US" sz="48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What we’ve observed:</a:t>
            </a:r>
            <a:endParaRPr lang="en-US" sz="48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6" name="Rounded Rectangle 5"/>
          <p:cNvSpPr/>
          <p:nvPr/>
        </p:nvSpPr>
        <p:spPr>
          <a:xfrm>
            <a:off x="1795517" y="1654925"/>
            <a:ext cx="5407923" cy="897071"/>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921336" y="1734128"/>
            <a:ext cx="5156285" cy="738664"/>
          </a:xfrm>
          <a:prstGeom prst="rect">
            <a:avLst/>
          </a:prstGeom>
          <a:noFill/>
        </p:spPr>
        <p:txBody>
          <a:bodyPr wrap="square" rtlCol="0">
            <a:spAutoFit/>
          </a:bodyPr>
          <a:lstStyle/>
          <a:p>
            <a:r>
              <a:rPr lang="en-US" sz="1400" b="1" dirty="0" smtClean="0">
                <a:solidFill>
                  <a:srgbClr val="3498E0"/>
                </a:solidFill>
                <a:latin typeface="Times New Roman"/>
                <a:cs typeface="Times New Roman"/>
              </a:rPr>
              <a:t>After conveying the basics of WHAT you do, it’s now time to tell the main story: WHY you exist. This is what makes The Show so effective – it tells a compelling story, with you at the center.</a:t>
            </a:r>
            <a:endParaRPr lang="en-US" sz="1400" b="1" dirty="0">
              <a:solidFill>
                <a:srgbClr val="3498E0"/>
              </a:solidFill>
              <a:latin typeface="Times New Roman"/>
              <a:cs typeface="Times New Roman"/>
            </a:endParaRPr>
          </a:p>
        </p:txBody>
      </p:sp>
      <p:pic>
        <p:nvPicPr>
          <p:cNvPr id="11" name="Picture 10"/>
          <p:cNvPicPr>
            <a:picLocks noChangeAspect="1"/>
          </p:cNvPicPr>
          <p:nvPr/>
        </p:nvPicPr>
        <p:blipFill rotWithShape="1">
          <a:blip r:embed="rId3" cstate="screen">
            <a:biLevel thresh="75000"/>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a:ext>
            </a:extLst>
          </a:blip>
          <a:srcRect/>
          <a:stretch/>
        </p:blipFill>
        <p:spPr>
          <a:xfrm rot="6135106" flipH="1">
            <a:off x="918619" y="1459158"/>
            <a:ext cx="907143" cy="739929"/>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8729579" y="6435196"/>
            <a:ext cx="313009" cy="369332"/>
          </a:xfrm>
          <a:prstGeom prst="rect">
            <a:avLst/>
          </a:prstGeom>
          <a:noFill/>
        </p:spPr>
        <p:txBody>
          <a:bodyPr wrap="none" rtlCol="0">
            <a:spAutoFit/>
          </a:bodyPr>
          <a:lstStyle/>
          <a:p>
            <a:r>
              <a:rPr lang="en-US" dirty="0" smtClean="0">
                <a:solidFill>
                  <a:schemeClr val="bg1"/>
                </a:solidFill>
                <a:latin typeface="Helvetica Light"/>
                <a:cs typeface="Helvetica Light"/>
              </a:rPr>
              <a:t>3</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3000856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rnisonen_i_Sør-Varanger_binoculars.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7" name="TextBox 6"/>
          <p:cNvSpPr txBox="1"/>
          <p:nvPr/>
        </p:nvSpPr>
        <p:spPr>
          <a:xfrm>
            <a:off x="97785" y="509846"/>
            <a:ext cx="8191985" cy="830997"/>
          </a:xfrm>
          <a:prstGeom prst="rect">
            <a:avLst/>
          </a:prstGeom>
          <a:noFill/>
        </p:spPr>
        <p:txBody>
          <a:bodyPr wrap="square" rtlCol="0">
            <a:spAutoFit/>
          </a:bodyPr>
          <a:lstStyle/>
          <a:p>
            <a:pPr algn="just"/>
            <a:r>
              <a:rPr lang="en-US" sz="48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What we’ve observed:</a:t>
            </a:r>
            <a:endParaRPr lang="en-US" sz="48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6" name="Rounded Rectangle 5"/>
          <p:cNvSpPr/>
          <p:nvPr/>
        </p:nvSpPr>
        <p:spPr>
          <a:xfrm>
            <a:off x="1795517" y="1654925"/>
            <a:ext cx="5407923" cy="897071"/>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921336" y="1734128"/>
            <a:ext cx="5156285" cy="738664"/>
          </a:xfrm>
          <a:prstGeom prst="rect">
            <a:avLst/>
          </a:prstGeom>
          <a:noFill/>
        </p:spPr>
        <p:txBody>
          <a:bodyPr wrap="square" rtlCol="0">
            <a:spAutoFit/>
          </a:bodyPr>
          <a:lstStyle/>
          <a:p>
            <a:r>
              <a:rPr lang="en-US" sz="1400" b="1" dirty="0" smtClean="0">
                <a:solidFill>
                  <a:srgbClr val="3498E0"/>
                </a:solidFill>
                <a:latin typeface="Times New Roman"/>
                <a:cs typeface="Times New Roman"/>
              </a:rPr>
              <a:t>After conveying the basics of WHAT you do, it’s now time to tell the main story: WHY you exist. This is what makes The Show so effective – it tells a compelling story, with you at the center.</a:t>
            </a:r>
            <a:endParaRPr lang="en-US" sz="1400" b="1" dirty="0">
              <a:solidFill>
                <a:srgbClr val="3498E0"/>
              </a:solidFill>
              <a:latin typeface="Times New Roman"/>
              <a:cs typeface="Times New Roman"/>
            </a:endParaRPr>
          </a:p>
        </p:txBody>
      </p:sp>
      <p:pic>
        <p:nvPicPr>
          <p:cNvPr id="11" name="Picture 10"/>
          <p:cNvPicPr>
            <a:picLocks noChangeAspect="1"/>
          </p:cNvPicPr>
          <p:nvPr/>
        </p:nvPicPr>
        <p:blipFill rotWithShape="1">
          <a:blip r:embed="rId3" cstate="screen">
            <a:biLevel thresh="75000"/>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a:ext>
            </a:extLst>
          </a:blip>
          <a:srcRect/>
          <a:stretch/>
        </p:blipFill>
        <p:spPr>
          <a:xfrm rot="6135106" flipH="1">
            <a:off x="918619" y="1459158"/>
            <a:ext cx="907143" cy="739929"/>
          </a:xfrm>
          <a:prstGeom prst="rect">
            <a:avLst/>
          </a:prstGeom>
          <a:effectLst>
            <a:outerShdw blurRad="50800" dist="38100" dir="2700000" algn="tl" rotWithShape="0">
              <a:prstClr val="black">
                <a:alpha val="40000"/>
              </a:prstClr>
            </a:outerShdw>
          </a:effectLst>
        </p:spPr>
      </p:pic>
      <p:sp>
        <p:nvSpPr>
          <p:cNvPr id="12" name="Rounded Rectangle 11"/>
          <p:cNvSpPr/>
          <p:nvPr/>
        </p:nvSpPr>
        <p:spPr>
          <a:xfrm>
            <a:off x="1795518" y="2637188"/>
            <a:ext cx="3985522" cy="897071"/>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921336" y="2716391"/>
            <a:ext cx="3859703" cy="738664"/>
          </a:xfrm>
          <a:prstGeom prst="rect">
            <a:avLst/>
          </a:prstGeom>
          <a:noFill/>
        </p:spPr>
        <p:txBody>
          <a:bodyPr wrap="square" rtlCol="0">
            <a:spAutoFit/>
          </a:bodyPr>
          <a:lstStyle/>
          <a:p>
            <a:r>
              <a:rPr lang="en-US" sz="1400" b="1" dirty="0" smtClean="0">
                <a:solidFill>
                  <a:srgbClr val="3498E0"/>
                </a:solidFill>
                <a:latin typeface="Times New Roman"/>
                <a:cs typeface="Times New Roman"/>
              </a:rPr>
              <a:t>Note that all compelling stories, from nursery rhymes to Shakespeare to your pitch, can break down into THREE parts, which we’ll discuss…</a:t>
            </a:r>
            <a:endParaRPr lang="en-US" sz="1400" b="1" dirty="0">
              <a:solidFill>
                <a:srgbClr val="3498E0"/>
              </a:solidFill>
              <a:latin typeface="Times New Roman"/>
              <a:cs typeface="Times New Roman"/>
            </a:endParaRPr>
          </a:p>
        </p:txBody>
      </p:sp>
      <p:sp>
        <p:nvSpPr>
          <p:cNvPr id="9" name="TextBox 8"/>
          <p:cNvSpPr txBox="1"/>
          <p:nvPr/>
        </p:nvSpPr>
        <p:spPr>
          <a:xfrm>
            <a:off x="8729579" y="6435196"/>
            <a:ext cx="313009" cy="369332"/>
          </a:xfrm>
          <a:prstGeom prst="rect">
            <a:avLst/>
          </a:prstGeom>
          <a:noFill/>
        </p:spPr>
        <p:txBody>
          <a:bodyPr wrap="none" rtlCol="0">
            <a:spAutoFit/>
          </a:bodyPr>
          <a:lstStyle/>
          <a:p>
            <a:r>
              <a:rPr lang="en-US" dirty="0" smtClean="0">
                <a:solidFill>
                  <a:schemeClr val="bg1"/>
                </a:solidFill>
                <a:latin typeface="Helvetica Light"/>
                <a:cs typeface="Helvetica Light"/>
              </a:rPr>
              <a:t>3</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2245741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rnisonen_i_Sør-Varanger_binoculars.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7" name="TextBox 6"/>
          <p:cNvSpPr txBox="1"/>
          <p:nvPr/>
        </p:nvSpPr>
        <p:spPr>
          <a:xfrm>
            <a:off x="97785" y="509846"/>
            <a:ext cx="8191985" cy="830997"/>
          </a:xfrm>
          <a:prstGeom prst="rect">
            <a:avLst/>
          </a:prstGeom>
          <a:noFill/>
        </p:spPr>
        <p:txBody>
          <a:bodyPr wrap="square" rtlCol="0">
            <a:spAutoFit/>
          </a:bodyPr>
          <a:lstStyle/>
          <a:p>
            <a:pPr algn="just"/>
            <a:r>
              <a:rPr lang="en-US" sz="48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What we’ve observed:</a:t>
            </a:r>
            <a:endParaRPr lang="en-US" sz="48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9" name="Rectangle 8"/>
          <p:cNvSpPr/>
          <p:nvPr/>
        </p:nvSpPr>
        <p:spPr>
          <a:xfrm>
            <a:off x="158283" y="1351895"/>
            <a:ext cx="4694454" cy="3046988"/>
          </a:xfrm>
          <a:prstGeom prst="rect">
            <a:avLst/>
          </a:prstGeom>
        </p:spPr>
        <p:txBody>
          <a:bodyPr wrap="square">
            <a:spAutoFit/>
          </a:bodyPr>
          <a:lstStyle/>
          <a:p>
            <a:r>
              <a:rPr lang="en-US" sz="3200" b="1" dirty="0" smtClean="0">
                <a:solidFill>
                  <a:schemeClr val="tx1">
                    <a:lumMod val="75000"/>
                    <a:lumOff val="25000"/>
                  </a:schemeClr>
                </a:solidFill>
                <a:effectLst>
                  <a:outerShdw blurRad="50800" dist="38100" dir="2700000" algn="tl" rotWithShape="0">
                    <a:prstClr val="black">
                      <a:alpha val="40000"/>
                    </a:prstClr>
                  </a:outerShdw>
                </a:effectLst>
                <a:latin typeface="Helvetica Light"/>
                <a:cs typeface="Helvetica Light"/>
              </a:rPr>
              <a:t>Web and mobile entrepreneurship is </a:t>
            </a:r>
            <a:r>
              <a:rPr lang="en-US" sz="3200" b="1" dirty="0">
                <a:solidFill>
                  <a:schemeClr val="tx1">
                    <a:lumMod val="75000"/>
                    <a:lumOff val="25000"/>
                  </a:schemeClr>
                </a:solidFill>
                <a:effectLst>
                  <a:outerShdw blurRad="50800" dist="38100" dir="2700000" algn="tl" rotWithShape="0">
                    <a:prstClr val="black">
                      <a:alpha val="40000"/>
                    </a:prstClr>
                  </a:outerShdw>
                </a:effectLst>
                <a:latin typeface="Helvetica Light"/>
                <a:cs typeface="Helvetica Light"/>
              </a:rPr>
              <a:t>in vogue and growing </a:t>
            </a:r>
            <a:r>
              <a:rPr lang="en-US" sz="3200" b="1" dirty="0" smtClean="0">
                <a:solidFill>
                  <a:schemeClr val="tx1">
                    <a:lumMod val="75000"/>
                    <a:lumOff val="25000"/>
                  </a:schemeClr>
                </a:solidFill>
                <a:effectLst>
                  <a:outerShdw blurRad="50800" dist="38100" dir="2700000" algn="tl" rotWithShape="0">
                    <a:prstClr val="black">
                      <a:alpha val="40000"/>
                    </a:prstClr>
                  </a:outerShdw>
                </a:effectLst>
                <a:latin typeface="Helvetica Light"/>
                <a:cs typeface="Helvetica Light"/>
              </a:rPr>
              <a:t>fast. As </a:t>
            </a:r>
            <a:r>
              <a:rPr lang="en-US" sz="3200" b="1" dirty="0">
                <a:solidFill>
                  <a:schemeClr val="tx1">
                    <a:lumMod val="75000"/>
                    <a:lumOff val="25000"/>
                  </a:schemeClr>
                </a:solidFill>
                <a:effectLst>
                  <a:outerShdw blurRad="50800" dist="38100" dir="2700000" algn="tl" rotWithShape="0">
                    <a:prstClr val="black">
                      <a:alpha val="40000"/>
                    </a:prstClr>
                  </a:outerShdw>
                </a:effectLst>
                <a:latin typeface="Helvetica Light"/>
                <a:cs typeface="Helvetica Light"/>
              </a:rPr>
              <a:t>a result, more entrepreneurs are pitching more </a:t>
            </a:r>
            <a:r>
              <a:rPr lang="en-US" sz="3200" b="1" dirty="0" smtClean="0">
                <a:solidFill>
                  <a:schemeClr val="tx1">
                    <a:lumMod val="75000"/>
                    <a:lumOff val="25000"/>
                  </a:schemeClr>
                </a:solidFill>
                <a:effectLst>
                  <a:outerShdw blurRad="50800" dist="38100" dir="2700000" algn="tl" rotWithShape="0">
                    <a:prstClr val="black">
                      <a:alpha val="40000"/>
                    </a:prstClr>
                  </a:outerShdw>
                </a:effectLst>
                <a:latin typeface="Helvetica Light"/>
                <a:cs typeface="Helvetica Light"/>
              </a:rPr>
              <a:t>VCs.</a:t>
            </a:r>
            <a:endParaRPr lang="en-US" sz="3200" b="1" dirty="0">
              <a:solidFill>
                <a:schemeClr val="tx1">
                  <a:lumMod val="75000"/>
                  <a:lumOff val="25000"/>
                </a:schemeClr>
              </a:solidFill>
              <a:effectLst>
                <a:outerShdw blurRad="50800" dist="38100" dir="2700000" algn="tl" rotWithShape="0">
                  <a:prstClr val="black">
                    <a:alpha val="40000"/>
                  </a:prstClr>
                </a:outerShdw>
              </a:effectLst>
              <a:latin typeface="Helvetica Light"/>
              <a:cs typeface="Helvetica Light"/>
            </a:endParaRPr>
          </a:p>
        </p:txBody>
      </p:sp>
      <p:sp>
        <p:nvSpPr>
          <p:cNvPr id="5" name="TextBox 4"/>
          <p:cNvSpPr txBox="1"/>
          <p:nvPr/>
        </p:nvSpPr>
        <p:spPr>
          <a:xfrm>
            <a:off x="8729579" y="6435196"/>
            <a:ext cx="313009" cy="369332"/>
          </a:xfrm>
          <a:prstGeom prst="rect">
            <a:avLst/>
          </a:prstGeom>
          <a:noFill/>
        </p:spPr>
        <p:txBody>
          <a:bodyPr wrap="none" rtlCol="0">
            <a:spAutoFit/>
          </a:bodyPr>
          <a:lstStyle/>
          <a:p>
            <a:r>
              <a:rPr lang="en-US" dirty="0" smtClean="0">
                <a:solidFill>
                  <a:schemeClr val="bg1"/>
                </a:solidFill>
                <a:latin typeface="Helvetica Light"/>
                <a:cs typeface="Helvetica Light"/>
              </a:rPr>
              <a:t>4</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3038597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rnisonen_i_Sør-Varanger_binoculars.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7" name="TextBox 6"/>
          <p:cNvSpPr txBox="1"/>
          <p:nvPr/>
        </p:nvSpPr>
        <p:spPr>
          <a:xfrm>
            <a:off x="97785" y="509846"/>
            <a:ext cx="8191985" cy="830997"/>
          </a:xfrm>
          <a:prstGeom prst="rect">
            <a:avLst/>
          </a:prstGeom>
          <a:noFill/>
        </p:spPr>
        <p:txBody>
          <a:bodyPr wrap="square" rtlCol="0">
            <a:spAutoFit/>
          </a:bodyPr>
          <a:lstStyle/>
          <a:p>
            <a:pPr algn="just"/>
            <a:r>
              <a:rPr lang="en-US" sz="48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What we’ve observed:</a:t>
            </a:r>
            <a:endParaRPr lang="en-US" sz="48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9" name="Rectangle 8"/>
          <p:cNvSpPr/>
          <p:nvPr/>
        </p:nvSpPr>
        <p:spPr>
          <a:xfrm>
            <a:off x="158283" y="1351895"/>
            <a:ext cx="4694454" cy="3046988"/>
          </a:xfrm>
          <a:prstGeom prst="rect">
            <a:avLst/>
          </a:prstGeom>
        </p:spPr>
        <p:txBody>
          <a:bodyPr wrap="square">
            <a:spAutoFit/>
          </a:bodyPr>
          <a:lstStyle/>
          <a:p>
            <a:r>
              <a:rPr lang="en-US" sz="3200" b="1" dirty="0" smtClean="0">
                <a:solidFill>
                  <a:schemeClr val="tx1">
                    <a:lumMod val="75000"/>
                    <a:lumOff val="25000"/>
                  </a:schemeClr>
                </a:solidFill>
                <a:effectLst>
                  <a:outerShdw blurRad="50800" dist="38100" dir="2700000" algn="tl" rotWithShape="0">
                    <a:prstClr val="black">
                      <a:alpha val="40000"/>
                    </a:prstClr>
                  </a:outerShdw>
                </a:effectLst>
                <a:latin typeface="Helvetica Light"/>
                <a:cs typeface="Helvetica Light"/>
              </a:rPr>
              <a:t>Web and mobile entrepreneurship is </a:t>
            </a:r>
            <a:r>
              <a:rPr lang="en-US" sz="3200" b="1" dirty="0">
                <a:solidFill>
                  <a:schemeClr val="tx1">
                    <a:lumMod val="75000"/>
                    <a:lumOff val="25000"/>
                  </a:schemeClr>
                </a:solidFill>
                <a:effectLst>
                  <a:outerShdw blurRad="50800" dist="38100" dir="2700000" algn="tl" rotWithShape="0">
                    <a:prstClr val="black">
                      <a:alpha val="40000"/>
                    </a:prstClr>
                  </a:outerShdw>
                </a:effectLst>
                <a:latin typeface="Helvetica Light"/>
                <a:cs typeface="Helvetica Light"/>
              </a:rPr>
              <a:t>in vogue and growing </a:t>
            </a:r>
            <a:r>
              <a:rPr lang="en-US" sz="3200" b="1" dirty="0" smtClean="0">
                <a:solidFill>
                  <a:schemeClr val="tx1">
                    <a:lumMod val="75000"/>
                    <a:lumOff val="25000"/>
                  </a:schemeClr>
                </a:solidFill>
                <a:effectLst>
                  <a:outerShdw blurRad="50800" dist="38100" dir="2700000" algn="tl" rotWithShape="0">
                    <a:prstClr val="black">
                      <a:alpha val="40000"/>
                    </a:prstClr>
                  </a:outerShdw>
                </a:effectLst>
                <a:latin typeface="Helvetica Light"/>
                <a:cs typeface="Helvetica Light"/>
              </a:rPr>
              <a:t>fast. As </a:t>
            </a:r>
            <a:r>
              <a:rPr lang="en-US" sz="3200" b="1" dirty="0">
                <a:solidFill>
                  <a:schemeClr val="tx1">
                    <a:lumMod val="75000"/>
                    <a:lumOff val="25000"/>
                  </a:schemeClr>
                </a:solidFill>
                <a:effectLst>
                  <a:outerShdw blurRad="50800" dist="38100" dir="2700000" algn="tl" rotWithShape="0">
                    <a:prstClr val="black">
                      <a:alpha val="40000"/>
                    </a:prstClr>
                  </a:outerShdw>
                </a:effectLst>
                <a:latin typeface="Helvetica Light"/>
                <a:cs typeface="Helvetica Light"/>
              </a:rPr>
              <a:t>a result, more entrepreneurs are pitching more </a:t>
            </a:r>
            <a:r>
              <a:rPr lang="en-US" sz="3200" b="1" dirty="0" smtClean="0">
                <a:solidFill>
                  <a:schemeClr val="tx1">
                    <a:lumMod val="75000"/>
                    <a:lumOff val="25000"/>
                  </a:schemeClr>
                </a:solidFill>
                <a:effectLst>
                  <a:outerShdw blurRad="50800" dist="38100" dir="2700000" algn="tl" rotWithShape="0">
                    <a:prstClr val="black">
                      <a:alpha val="40000"/>
                    </a:prstClr>
                  </a:outerShdw>
                </a:effectLst>
                <a:latin typeface="Helvetica Light"/>
                <a:cs typeface="Helvetica Light"/>
              </a:rPr>
              <a:t>VCs.</a:t>
            </a:r>
            <a:endParaRPr lang="en-US" sz="3200" b="1" dirty="0">
              <a:solidFill>
                <a:schemeClr val="tx1">
                  <a:lumMod val="75000"/>
                  <a:lumOff val="25000"/>
                </a:schemeClr>
              </a:solidFill>
              <a:effectLst>
                <a:outerShdw blurRad="50800" dist="38100" dir="2700000" algn="tl" rotWithShape="0">
                  <a:prstClr val="black">
                    <a:alpha val="40000"/>
                  </a:prstClr>
                </a:outerShdw>
              </a:effectLst>
              <a:latin typeface="Helvetica Light"/>
              <a:cs typeface="Helvetica Light"/>
            </a:endParaRPr>
          </a:p>
        </p:txBody>
      </p:sp>
      <p:sp>
        <p:nvSpPr>
          <p:cNvPr id="5" name="Rounded Rectangle 4"/>
          <p:cNvSpPr/>
          <p:nvPr/>
        </p:nvSpPr>
        <p:spPr>
          <a:xfrm>
            <a:off x="2455916" y="4877307"/>
            <a:ext cx="6006295" cy="897071"/>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501661" y="4956510"/>
            <a:ext cx="5960550" cy="738664"/>
          </a:xfrm>
          <a:prstGeom prst="rect">
            <a:avLst/>
          </a:prstGeom>
          <a:noFill/>
        </p:spPr>
        <p:txBody>
          <a:bodyPr wrap="square" rtlCol="0">
            <a:spAutoFit/>
          </a:bodyPr>
          <a:lstStyle/>
          <a:p>
            <a:r>
              <a:rPr lang="en-US" sz="1400" b="1" dirty="0" smtClean="0">
                <a:solidFill>
                  <a:srgbClr val="3498E0"/>
                </a:solidFill>
                <a:latin typeface="Times New Roman"/>
                <a:cs typeface="Times New Roman"/>
              </a:rPr>
              <a:t>Compelling Story, Part 1: A status quo. What is the state of things historically or today? For a pitch, the status quo is the observation you’ve made about the market that will inevitably lead to Part 2 of your story…</a:t>
            </a:r>
            <a:endParaRPr lang="en-US" sz="1400" b="1" dirty="0">
              <a:solidFill>
                <a:srgbClr val="3498E0"/>
              </a:solidFill>
              <a:latin typeface="Times New Roman"/>
              <a:cs typeface="Times New Roman"/>
            </a:endParaRPr>
          </a:p>
        </p:txBody>
      </p:sp>
      <p:pic>
        <p:nvPicPr>
          <p:cNvPr id="8" name="Picture 7"/>
          <p:cNvPicPr>
            <a:picLocks noChangeAspect="1"/>
          </p:cNvPicPr>
          <p:nvPr/>
        </p:nvPicPr>
        <p:blipFill rotWithShape="1">
          <a:blip r:embed="rId3" cstate="screen">
            <a:biLevel thresh="75000"/>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a:ext>
            </a:extLst>
          </a:blip>
          <a:srcRect/>
          <a:stretch/>
        </p:blipFill>
        <p:spPr>
          <a:xfrm rot="6135106" flipH="1">
            <a:off x="1590298" y="4664184"/>
            <a:ext cx="907143" cy="739929"/>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8729579" y="6435196"/>
            <a:ext cx="313009" cy="369332"/>
          </a:xfrm>
          <a:prstGeom prst="rect">
            <a:avLst/>
          </a:prstGeom>
          <a:noFill/>
        </p:spPr>
        <p:txBody>
          <a:bodyPr wrap="none" rtlCol="0">
            <a:spAutoFit/>
          </a:bodyPr>
          <a:lstStyle/>
          <a:p>
            <a:r>
              <a:rPr lang="en-US" dirty="0" smtClean="0">
                <a:solidFill>
                  <a:schemeClr val="bg1"/>
                </a:solidFill>
                <a:latin typeface="Helvetica Light"/>
                <a:cs typeface="Helvetica Light"/>
              </a:rPr>
              <a:t>4</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9843774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4" name="TextBox 3"/>
          <p:cNvSpPr txBox="1"/>
          <p:nvPr/>
        </p:nvSpPr>
        <p:spPr>
          <a:xfrm>
            <a:off x="158745" y="126018"/>
            <a:ext cx="8191985" cy="584776"/>
          </a:xfrm>
          <a:prstGeom prst="rect">
            <a:avLst/>
          </a:prstGeom>
          <a:noFill/>
        </p:spPr>
        <p:txBody>
          <a:bodyPr wrap="square" rtlCol="0">
            <a:spAutoFit/>
          </a:bodyPr>
          <a:lstStyle/>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Problem</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cxnSp>
        <p:nvCxnSpPr>
          <p:cNvPr id="6" name="Straight Connector 5"/>
          <p:cNvCxnSpPr/>
          <p:nvPr/>
        </p:nvCxnSpPr>
        <p:spPr>
          <a:xfrm>
            <a:off x="792480" y="774593"/>
            <a:ext cx="7965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64882" y="710794"/>
            <a:ext cx="127598" cy="127598"/>
          </a:xfrm>
          <a:prstGeom prst="rect">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45440" y="1351895"/>
            <a:ext cx="8005290" cy="3785652"/>
          </a:xfrm>
          <a:prstGeom prst="rect">
            <a:avLst/>
          </a:prstGeom>
        </p:spPr>
        <p:txBody>
          <a:bodyPr wrap="square">
            <a:spAutoFit/>
          </a:bodyPr>
          <a:lstStyle/>
          <a:p>
            <a:r>
              <a:rPr lang="en-US" sz="4800" b="1" dirty="0" smtClean="0">
                <a:solidFill>
                  <a:srgbClr val="FFDB12"/>
                </a:solidFill>
                <a:effectLst>
                  <a:outerShdw blurRad="50800" dist="38100" dir="2700000" algn="tl" rotWithShape="0">
                    <a:prstClr val="black">
                      <a:alpha val="40000"/>
                    </a:prstClr>
                  </a:outerShdw>
                </a:effectLst>
                <a:latin typeface="Helvetica Light"/>
                <a:cs typeface="Helvetica Light"/>
              </a:rPr>
              <a:t>Unfortunately, many startup pitches are broken. They’re ineffective and fail to convince VCs to invest.</a:t>
            </a:r>
            <a:endParaRPr lang="en-US" sz="4800" b="1" dirty="0">
              <a:solidFill>
                <a:srgbClr val="FFDB12"/>
              </a:solidFill>
              <a:effectLst>
                <a:outerShdw blurRad="50800" dist="38100" dir="2700000" algn="tl" rotWithShape="0">
                  <a:prstClr val="black">
                    <a:alpha val="40000"/>
                  </a:prstClr>
                </a:outerShdw>
              </a:effectLst>
              <a:latin typeface="Helvetica Light"/>
              <a:cs typeface="Helvetica Light"/>
            </a:endParaRPr>
          </a:p>
          <a:p>
            <a:endParaRPr lang="en-US" sz="48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8" name="TextBox 7"/>
          <p:cNvSpPr txBox="1"/>
          <p:nvPr/>
        </p:nvSpPr>
        <p:spPr>
          <a:xfrm>
            <a:off x="8729579" y="6435196"/>
            <a:ext cx="313009" cy="369332"/>
          </a:xfrm>
          <a:prstGeom prst="rect">
            <a:avLst/>
          </a:prstGeom>
          <a:noFill/>
        </p:spPr>
        <p:txBody>
          <a:bodyPr wrap="none" rtlCol="0">
            <a:spAutoFit/>
          </a:bodyPr>
          <a:lstStyle/>
          <a:p>
            <a:r>
              <a:rPr lang="en-US" dirty="0" smtClean="0">
                <a:solidFill>
                  <a:schemeClr val="bg1"/>
                </a:solidFill>
                <a:latin typeface="Helvetica Light"/>
                <a:cs typeface="Helvetica Light"/>
              </a:rPr>
              <a:t>5</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14277534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4" name="TextBox 3"/>
          <p:cNvSpPr txBox="1"/>
          <p:nvPr/>
        </p:nvSpPr>
        <p:spPr>
          <a:xfrm>
            <a:off x="158745" y="126018"/>
            <a:ext cx="8191985" cy="584776"/>
          </a:xfrm>
          <a:prstGeom prst="rect">
            <a:avLst/>
          </a:prstGeom>
          <a:noFill/>
        </p:spPr>
        <p:txBody>
          <a:bodyPr wrap="square" rtlCol="0">
            <a:spAutoFit/>
          </a:bodyPr>
          <a:lstStyle/>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Problem</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cxnSp>
        <p:nvCxnSpPr>
          <p:cNvPr id="6" name="Straight Connector 5"/>
          <p:cNvCxnSpPr/>
          <p:nvPr/>
        </p:nvCxnSpPr>
        <p:spPr>
          <a:xfrm>
            <a:off x="792480" y="774593"/>
            <a:ext cx="7965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64882" y="710794"/>
            <a:ext cx="127598" cy="127598"/>
          </a:xfrm>
          <a:prstGeom prst="rect">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45440" y="1351895"/>
            <a:ext cx="8005290" cy="3785652"/>
          </a:xfrm>
          <a:prstGeom prst="rect">
            <a:avLst/>
          </a:prstGeom>
        </p:spPr>
        <p:txBody>
          <a:bodyPr wrap="square">
            <a:spAutoFit/>
          </a:bodyPr>
          <a:lstStyle/>
          <a:p>
            <a:r>
              <a:rPr lang="en-US" sz="4800" b="1" dirty="0" smtClean="0">
                <a:solidFill>
                  <a:srgbClr val="FFDB12"/>
                </a:solidFill>
                <a:effectLst>
                  <a:outerShdw blurRad="50800" dist="38100" dir="2700000" algn="tl" rotWithShape="0">
                    <a:prstClr val="black">
                      <a:alpha val="40000"/>
                    </a:prstClr>
                  </a:outerShdw>
                </a:effectLst>
                <a:latin typeface="Helvetica Light"/>
                <a:cs typeface="Helvetica Light"/>
              </a:rPr>
              <a:t>Unfortunately, many startup pitches are broken. They’re ineffective and fail to convince VCs to invest.</a:t>
            </a:r>
            <a:endParaRPr lang="en-US" sz="4800" b="1" dirty="0">
              <a:solidFill>
                <a:srgbClr val="FFDB12"/>
              </a:solidFill>
              <a:effectLst>
                <a:outerShdw blurRad="50800" dist="38100" dir="2700000" algn="tl" rotWithShape="0">
                  <a:prstClr val="black">
                    <a:alpha val="40000"/>
                  </a:prstClr>
                </a:outerShdw>
              </a:effectLst>
              <a:latin typeface="Helvetica Light"/>
              <a:cs typeface="Helvetica Light"/>
            </a:endParaRPr>
          </a:p>
          <a:p>
            <a:endParaRPr lang="en-US" sz="48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8" name="Rounded Rectangle 7"/>
          <p:cNvSpPr/>
          <p:nvPr/>
        </p:nvSpPr>
        <p:spPr>
          <a:xfrm>
            <a:off x="2455917" y="4555332"/>
            <a:ext cx="6169923" cy="698457"/>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581736" y="4634535"/>
            <a:ext cx="6044104" cy="523220"/>
          </a:xfrm>
          <a:prstGeom prst="rect">
            <a:avLst/>
          </a:prstGeom>
          <a:noFill/>
        </p:spPr>
        <p:txBody>
          <a:bodyPr wrap="square" rtlCol="0">
            <a:spAutoFit/>
          </a:bodyPr>
          <a:lstStyle/>
          <a:p>
            <a:r>
              <a:rPr lang="en-US" sz="1400" b="1" dirty="0" smtClean="0">
                <a:solidFill>
                  <a:srgbClr val="3498E0"/>
                </a:solidFill>
                <a:latin typeface="Times New Roman"/>
                <a:cs typeface="Times New Roman"/>
              </a:rPr>
              <a:t>Compelling Story, Part 2: Conflict. A problem is encountered by the “hero” of your story. In your case, that’s your customer, NOT your company</a:t>
            </a:r>
            <a:endParaRPr lang="en-US" sz="1400" b="1" dirty="0">
              <a:solidFill>
                <a:srgbClr val="3498E0"/>
              </a:solidFill>
              <a:latin typeface="Times New Roman"/>
              <a:cs typeface="Times New Roman"/>
            </a:endParaRPr>
          </a:p>
        </p:txBody>
      </p:sp>
      <p:pic>
        <p:nvPicPr>
          <p:cNvPr id="12" name="Picture 11"/>
          <p:cNvPicPr>
            <a:picLocks noChangeAspect="1"/>
          </p:cNvPicPr>
          <p:nvPr/>
        </p:nvPicPr>
        <p:blipFill rotWithShape="1">
          <a:blip r:embed="rId2" cstate="screen">
            <a:lum bright="70000" contrast="-70000"/>
            <a:extLst>
              <a:ext uri="{BEBA8EAE-BF5A-486C-A8C5-ECC9F3942E4B}">
                <a14:imgProps xmlns:a14="http://schemas.microsoft.com/office/drawing/2010/main">
                  <a14:imgLayer r:embed="rId3">
                    <a14:imgEffect>
                      <a14:brightnessContrast bright="100000" contrast="-70000"/>
                    </a14:imgEffect>
                  </a14:imgLayer>
                </a14:imgProps>
              </a:ext>
              <a:ext uri="{28A0092B-C50C-407E-A947-70E740481C1C}">
                <a14:useLocalDpi xmlns:a14="http://schemas.microsoft.com/office/drawing/2010/main"/>
              </a:ext>
            </a:extLst>
          </a:blip>
          <a:srcRect/>
          <a:stretch/>
        </p:blipFill>
        <p:spPr>
          <a:xfrm rot="6135106" flipH="1">
            <a:off x="1544556" y="4481482"/>
            <a:ext cx="907143" cy="739929"/>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8729579" y="6435196"/>
            <a:ext cx="313009" cy="369332"/>
          </a:xfrm>
          <a:prstGeom prst="rect">
            <a:avLst/>
          </a:prstGeom>
          <a:noFill/>
        </p:spPr>
        <p:txBody>
          <a:bodyPr wrap="none" rtlCol="0">
            <a:spAutoFit/>
          </a:bodyPr>
          <a:lstStyle/>
          <a:p>
            <a:r>
              <a:rPr lang="en-US" dirty="0" smtClean="0">
                <a:solidFill>
                  <a:schemeClr val="bg1"/>
                </a:solidFill>
                <a:latin typeface="Helvetica Light"/>
                <a:cs typeface="Helvetica Light"/>
              </a:rPr>
              <a:t>5</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15525707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4" name="TextBox 3"/>
          <p:cNvSpPr txBox="1"/>
          <p:nvPr/>
        </p:nvSpPr>
        <p:spPr>
          <a:xfrm>
            <a:off x="158745" y="126018"/>
            <a:ext cx="8191985" cy="584776"/>
          </a:xfrm>
          <a:prstGeom prst="rect">
            <a:avLst/>
          </a:prstGeom>
          <a:noFill/>
        </p:spPr>
        <p:txBody>
          <a:bodyPr wrap="square" rtlCol="0">
            <a:spAutoFit/>
          </a:bodyPr>
          <a:lstStyle/>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Problem</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cxnSp>
        <p:nvCxnSpPr>
          <p:cNvPr id="6" name="Straight Connector 5"/>
          <p:cNvCxnSpPr/>
          <p:nvPr/>
        </p:nvCxnSpPr>
        <p:spPr>
          <a:xfrm>
            <a:off x="792480" y="774593"/>
            <a:ext cx="7965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64882" y="710794"/>
            <a:ext cx="127598" cy="127598"/>
          </a:xfrm>
          <a:prstGeom prst="rect">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45440" y="1351895"/>
            <a:ext cx="8005290" cy="3785652"/>
          </a:xfrm>
          <a:prstGeom prst="rect">
            <a:avLst/>
          </a:prstGeom>
        </p:spPr>
        <p:txBody>
          <a:bodyPr wrap="square">
            <a:spAutoFit/>
          </a:bodyPr>
          <a:lstStyle/>
          <a:p>
            <a:r>
              <a:rPr lang="en-US" sz="4800" b="1" dirty="0" smtClean="0">
                <a:solidFill>
                  <a:srgbClr val="FFDB12"/>
                </a:solidFill>
                <a:effectLst>
                  <a:outerShdw blurRad="50800" dist="38100" dir="2700000" algn="tl" rotWithShape="0">
                    <a:prstClr val="black">
                      <a:alpha val="40000"/>
                    </a:prstClr>
                  </a:outerShdw>
                </a:effectLst>
                <a:latin typeface="Helvetica Light"/>
                <a:cs typeface="Helvetica Light"/>
              </a:rPr>
              <a:t>Unfortunately, many startup pitches are broken. They’re ineffective and fail to convince VCs to invest.</a:t>
            </a:r>
            <a:endParaRPr lang="en-US" sz="4800" b="1" dirty="0">
              <a:solidFill>
                <a:srgbClr val="FFDB12"/>
              </a:solidFill>
              <a:effectLst>
                <a:outerShdw blurRad="50800" dist="38100" dir="2700000" algn="tl" rotWithShape="0">
                  <a:prstClr val="black">
                    <a:alpha val="40000"/>
                  </a:prstClr>
                </a:outerShdw>
              </a:effectLst>
              <a:latin typeface="Helvetica Light"/>
              <a:cs typeface="Helvetica Light"/>
            </a:endParaRPr>
          </a:p>
          <a:p>
            <a:endParaRPr lang="en-US" sz="48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pic>
        <p:nvPicPr>
          <p:cNvPr id="12" name="Picture 11"/>
          <p:cNvPicPr>
            <a:picLocks noChangeAspect="1"/>
          </p:cNvPicPr>
          <p:nvPr/>
        </p:nvPicPr>
        <p:blipFill rotWithShape="1">
          <a:blip r:embed="rId2" cstate="screen">
            <a:lum bright="70000" contrast="-70000"/>
            <a:extLst>
              <a:ext uri="{BEBA8EAE-BF5A-486C-A8C5-ECC9F3942E4B}">
                <a14:imgProps xmlns:a14="http://schemas.microsoft.com/office/drawing/2010/main">
                  <a14:imgLayer r:embed="rId3">
                    <a14:imgEffect>
                      <a14:brightnessContrast bright="100000" contrast="-70000"/>
                    </a14:imgEffect>
                  </a14:imgLayer>
                </a14:imgProps>
              </a:ext>
              <a:ext uri="{28A0092B-C50C-407E-A947-70E740481C1C}">
                <a14:useLocalDpi xmlns:a14="http://schemas.microsoft.com/office/drawing/2010/main"/>
              </a:ext>
            </a:extLst>
          </a:blip>
          <a:srcRect/>
          <a:stretch/>
        </p:blipFill>
        <p:spPr>
          <a:xfrm rot="6135106" flipH="1">
            <a:off x="1544556" y="4481482"/>
            <a:ext cx="907143" cy="739929"/>
          </a:xfrm>
          <a:prstGeom prst="rect">
            <a:avLst/>
          </a:prstGeom>
          <a:effectLst>
            <a:outerShdw blurRad="50800" dist="38100" dir="2700000" algn="tl" rotWithShape="0">
              <a:prstClr val="black">
                <a:alpha val="40000"/>
              </a:prstClr>
            </a:outerShdw>
          </a:effectLst>
        </p:spPr>
      </p:pic>
      <p:sp>
        <p:nvSpPr>
          <p:cNvPr id="10" name="Rounded Rectangle 9"/>
          <p:cNvSpPr/>
          <p:nvPr/>
        </p:nvSpPr>
        <p:spPr>
          <a:xfrm>
            <a:off x="2455918" y="5392464"/>
            <a:ext cx="6169921" cy="882316"/>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455919" y="5427621"/>
            <a:ext cx="6169920" cy="738664"/>
          </a:xfrm>
          <a:prstGeom prst="rect">
            <a:avLst/>
          </a:prstGeom>
        </p:spPr>
        <p:txBody>
          <a:bodyPr wrap="square">
            <a:spAutoFit/>
          </a:bodyPr>
          <a:lstStyle/>
          <a:p>
            <a:r>
              <a:rPr lang="en-US" sz="1400" b="1" dirty="0" smtClean="0">
                <a:solidFill>
                  <a:srgbClr val="3498E0"/>
                </a:solidFill>
                <a:latin typeface="Times New Roman"/>
                <a:cs typeface="Times New Roman"/>
              </a:rPr>
              <a:t>But the status quo alone isn’t enough. It must lead to a problem. No problem, no product. No product, no company. You want to really hammer home this idea of the problem you solve, so we’ll dedicate a few more slides to just that…</a:t>
            </a:r>
            <a:endParaRPr lang="en-US" sz="1400" b="1" dirty="0">
              <a:solidFill>
                <a:srgbClr val="3498E0"/>
              </a:solidFill>
              <a:latin typeface="Times New Roman"/>
              <a:cs typeface="Times New Roman"/>
            </a:endParaRPr>
          </a:p>
        </p:txBody>
      </p:sp>
      <p:sp>
        <p:nvSpPr>
          <p:cNvPr id="13" name="TextBox 12"/>
          <p:cNvSpPr txBox="1"/>
          <p:nvPr/>
        </p:nvSpPr>
        <p:spPr>
          <a:xfrm>
            <a:off x="8729579" y="6435196"/>
            <a:ext cx="313009" cy="369332"/>
          </a:xfrm>
          <a:prstGeom prst="rect">
            <a:avLst/>
          </a:prstGeom>
          <a:noFill/>
        </p:spPr>
        <p:txBody>
          <a:bodyPr wrap="none" rtlCol="0">
            <a:spAutoFit/>
          </a:bodyPr>
          <a:lstStyle/>
          <a:p>
            <a:r>
              <a:rPr lang="en-US" dirty="0" smtClean="0">
                <a:solidFill>
                  <a:schemeClr val="bg1"/>
                </a:solidFill>
                <a:latin typeface="Helvetica Light"/>
                <a:cs typeface="Helvetica Light"/>
              </a:rPr>
              <a:t>5</a:t>
            </a:r>
            <a:endParaRPr lang="en-US" dirty="0">
              <a:solidFill>
                <a:schemeClr val="bg1"/>
              </a:solidFill>
              <a:latin typeface="Helvetica Light"/>
              <a:cs typeface="Helvetica Light"/>
            </a:endParaRPr>
          </a:p>
        </p:txBody>
      </p:sp>
      <p:sp>
        <p:nvSpPr>
          <p:cNvPr id="14" name="Rounded Rectangle 13"/>
          <p:cNvSpPr/>
          <p:nvPr/>
        </p:nvSpPr>
        <p:spPr>
          <a:xfrm>
            <a:off x="2455917" y="4555332"/>
            <a:ext cx="6169923" cy="698457"/>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581736" y="4634535"/>
            <a:ext cx="6044104" cy="523220"/>
          </a:xfrm>
          <a:prstGeom prst="rect">
            <a:avLst/>
          </a:prstGeom>
          <a:noFill/>
        </p:spPr>
        <p:txBody>
          <a:bodyPr wrap="square" rtlCol="0">
            <a:spAutoFit/>
          </a:bodyPr>
          <a:lstStyle/>
          <a:p>
            <a:r>
              <a:rPr lang="en-US" sz="1400" b="1" dirty="0" smtClean="0">
                <a:solidFill>
                  <a:srgbClr val="3498E0"/>
                </a:solidFill>
                <a:latin typeface="Times New Roman"/>
                <a:cs typeface="Times New Roman"/>
              </a:rPr>
              <a:t>Compelling Story, Part 2: Conflict. A problem is encountered by the “hero” of your story. In your case, that’s your customer, NOT your company</a:t>
            </a:r>
            <a:endParaRPr lang="en-US" sz="1400" b="1" dirty="0">
              <a:solidFill>
                <a:srgbClr val="3498E0"/>
              </a:solidFill>
              <a:latin typeface="Times New Roman"/>
              <a:cs typeface="Times New Roman"/>
            </a:endParaRPr>
          </a:p>
        </p:txBody>
      </p:sp>
    </p:spTree>
    <p:extLst>
      <p:ext uri="{BB962C8B-B14F-4D97-AF65-F5344CB8AC3E}">
        <p14:creationId xmlns:p14="http://schemas.microsoft.com/office/powerpoint/2010/main" val="4226517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991895" y="942474"/>
            <a:ext cx="5160210" cy="2646949"/>
          </a:xfrm>
          <a:prstGeom prst="rect">
            <a:avLst/>
          </a:prstGeom>
        </p:spPr>
      </p:pic>
      <p:sp>
        <p:nvSpPr>
          <p:cNvPr id="3" name="TextBox 2"/>
          <p:cNvSpPr txBox="1"/>
          <p:nvPr/>
        </p:nvSpPr>
        <p:spPr>
          <a:xfrm>
            <a:off x="548105" y="3883193"/>
            <a:ext cx="8101263" cy="1569660"/>
          </a:xfrm>
          <a:prstGeom prst="rect">
            <a:avLst/>
          </a:prstGeom>
          <a:noFill/>
        </p:spPr>
        <p:txBody>
          <a:bodyPr wrap="square" rtlCol="0">
            <a:spAutoFit/>
          </a:bodyPr>
          <a:lstStyle/>
          <a:p>
            <a:pPr algn="ctr"/>
            <a:r>
              <a:rPr lang="en-US" sz="3200" b="1" dirty="0" smtClean="0">
                <a:solidFill>
                  <a:schemeClr val="tx1">
                    <a:lumMod val="75000"/>
                    <a:lumOff val="25000"/>
                  </a:schemeClr>
                </a:solidFill>
                <a:effectLst>
                  <a:outerShdw blurRad="50800" dist="38100" dir="2700000" algn="tl" rotWithShape="0">
                    <a:prstClr val="black">
                      <a:alpha val="40000"/>
                    </a:prstClr>
                  </a:outerShdw>
                </a:effectLst>
                <a:latin typeface="Helvetica"/>
                <a:cs typeface="Helvetica"/>
              </a:rPr>
              <a:t>Why do pitches fail? </a:t>
            </a:r>
            <a:endParaRPr lang="en-US" sz="3200" b="1" dirty="0">
              <a:solidFill>
                <a:schemeClr val="tx1">
                  <a:lumMod val="75000"/>
                  <a:lumOff val="25000"/>
                </a:schemeClr>
              </a:solidFill>
              <a:effectLst>
                <a:outerShdw blurRad="50800" dist="38100" dir="2700000" algn="tl" rotWithShape="0">
                  <a:prstClr val="black">
                    <a:alpha val="40000"/>
                  </a:prstClr>
                </a:outerShdw>
              </a:effectLst>
              <a:latin typeface="Helvetica"/>
              <a:cs typeface="Helvetica"/>
            </a:endParaRPr>
          </a:p>
          <a:p>
            <a:pPr algn="ctr"/>
            <a:r>
              <a:rPr lang="en-US" sz="3200" dirty="0" smtClean="0">
                <a:solidFill>
                  <a:schemeClr val="tx1">
                    <a:lumMod val="75000"/>
                    <a:lumOff val="25000"/>
                  </a:schemeClr>
                </a:solidFill>
                <a:effectLst>
                  <a:outerShdw blurRad="50800" dist="38100" dir="2700000" algn="tl" rotWithShape="0">
                    <a:prstClr val="black">
                      <a:alpha val="40000"/>
                    </a:prstClr>
                  </a:outerShdw>
                </a:effectLst>
                <a:latin typeface="Helvetica Light"/>
                <a:cs typeface="Helvetica Light"/>
              </a:rPr>
              <a:t>During the seed-stage, many pitches exhibit the same issue…</a:t>
            </a:r>
            <a:endParaRPr lang="en-US" sz="3200" dirty="0">
              <a:solidFill>
                <a:schemeClr val="tx1">
                  <a:lumMod val="75000"/>
                  <a:lumOff val="25000"/>
                </a:schemeClr>
              </a:solidFill>
              <a:effectLst>
                <a:outerShdw blurRad="50800" dist="38100" dir="2700000" algn="tl" rotWithShape="0">
                  <a:prstClr val="black">
                    <a:alpha val="40000"/>
                  </a:prstClr>
                </a:outerShdw>
              </a:effectLst>
              <a:latin typeface="Helvetica Light"/>
              <a:cs typeface="Helvetica Light"/>
            </a:endParaRPr>
          </a:p>
        </p:txBody>
      </p:sp>
      <p:sp>
        <p:nvSpPr>
          <p:cNvPr id="4" name="TextBox 3"/>
          <p:cNvSpPr txBox="1"/>
          <p:nvPr/>
        </p:nvSpPr>
        <p:spPr>
          <a:xfrm>
            <a:off x="8729579" y="6435196"/>
            <a:ext cx="313009" cy="369332"/>
          </a:xfrm>
          <a:prstGeom prst="rect">
            <a:avLst/>
          </a:prstGeom>
          <a:noFill/>
        </p:spPr>
        <p:txBody>
          <a:bodyPr wrap="none" rtlCol="0">
            <a:spAutoFit/>
          </a:bodyPr>
          <a:lstStyle/>
          <a:p>
            <a:r>
              <a:rPr lang="en-US" dirty="0" smtClean="0">
                <a:solidFill>
                  <a:schemeClr val="tx1">
                    <a:lumMod val="75000"/>
                    <a:lumOff val="25000"/>
                  </a:schemeClr>
                </a:solidFill>
                <a:latin typeface="Helvetica Light"/>
                <a:cs typeface="Helvetica Light"/>
              </a:rPr>
              <a:t>6</a:t>
            </a:r>
            <a:endParaRPr lang="en-US"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4168558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4" name="TextBox 3"/>
          <p:cNvSpPr txBox="1"/>
          <p:nvPr/>
        </p:nvSpPr>
        <p:spPr>
          <a:xfrm>
            <a:off x="158745" y="126018"/>
            <a:ext cx="8191985" cy="584776"/>
          </a:xfrm>
          <a:prstGeom prst="rect">
            <a:avLst/>
          </a:prstGeom>
          <a:noFill/>
        </p:spPr>
        <p:txBody>
          <a:bodyPr wrap="square" rtlCol="0">
            <a:spAutoFit/>
          </a:bodyPr>
          <a:lstStyle/>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Problem</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cxnSp>
        <p:nvCxnSpPr>
          <p:cNvPr id="6" name="Straight Connector 5"/>
          <p:cNvCxnSpPr/>
          <p:nvPr/>
        </p:nvCxnSpPr>
        <p:spPr>
          <a:xfrm>
            <a:off x="792480" y="774593"/>
            <a:ext cx="7965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64882" y="710794"/>
            <a:ext cx="127598" cy="127598"/>
          </a:xfrm>
          <a:prstGeom prst="rect">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45440" y="1351895"/>
            <a:ext cx="8005290" cy="3785652"/>
          </a:xfrm>
          <a:prstGeom prst="rect">
            <a:avLst/>
          </a:prstGeom>
        </p:spPr>
        <p:txBody>
          <a:bodyPr wrap="square">
            <a:spAutoFit/>
          </a:bodyPr>
          <a:lstStyle/>
          <a:p>
            <a:r>
              <a:rPr lang="en-US" sz="8000" b="1" dirty="0" smtClean="0">
                <a:solidFill>
                  <a:schemeClr val="bg1">
                    <a:lumMod val="95000"/>
                  </a:schemeClr>
                </a:solidFill>
                <a:effectLst>
                  <a:outerShdw blurRad="50800" dist="38100" dir="2700000" algn="tl" rotWithShape="0">
                    <a:prstClr val="black">
                      <a:alpha val="40000"/>
                    </a:prstClr>
                  </a:outerShdw>
                </a:effectLst>
                <a:latin typeface="Helvetica Light"/>
                <a:cs typeface="Helvetica Light"/>
              </a:rPr>
              <a:t>They lack a compelling story.</a:t>
            </a:r>
            <a:r>
              <a:rPr lang="en-US" sz="8000" b="1" dirty="0" smtClean="0">
                <a:solidFill>
                  <a:srgbClr val="FFDB12"/>
                </a:solidFill>
                <a:effectLst>
                  <a:outerShdw blurRad="50800" dist="38100" dir="2700000" algn="tl" rotWithShape="0">
                    <a:prstClr val="black">
                      <a:alpha val="40000"/>
                    </a:prstClr>
                  </a:outerShdw>
                </a:effectLst>
                <a:latin typeface="Helvetica Light"/>
                <a:cs typeface="Helvetica Light"/>
              </a:rPr>
              <a:t>	</a:t>
            </a:r>
            <a:endParaRPr lang="en-US" sz="80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7" name="TextBox 6"/>
          <p:cNvSpPr txBox="1"/>
          <p:nvPr/>
        </p:nvSpPr>
        <p:spPr>
          <a:xfrm>
            <a:off x="8729579" y="6435196"/>
            <a:ext cx="313009" cy="369332"/>
          </a:xfrm>
          <a:prstGeom prst="rect">
            <a:avLst/>
          </a:prstGeom>
          <a:noFill/>
        </p:spPr>
        <p:txBody>
          <a:bodyPr wrap="none" rtlCol="0">
            <a:spAutoFit/>
          </a:bodyPr>
          <a:lstStyle/>
          <a:p>
            <a:r>
              <a:rPr lang="en-US" dirty="0" smtClean="0">
                <a:solidFill>
                  <a:schemeClr val="bg1"/>
                </a:solidFill>
                <a:latin typeface="Helvetica Light"/>
                <a:cs typeface="Helvetica Light"/>
              </a:rPr>
              <a:t>7</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2314282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72208" y="3965012"/>
            <a:ext cx="3669977" cy="461665"/>
          </a:xfrm>
          <a:prstGeom prst="rect">
            <a:avLst/>
          </a:prstGeom>
          <a:noFill/>
        </p:spPr>
        <p:txBody>
          <a:bodyPr wrap="square" rtlCol="0">
            <a:spAutoFit/>
          </a:bodyPr>
          <a:lstStyle/>
          <a:p>
            <a:pPr algn="dist"/>
            <a:r>
              <a:rPr lang="en-US" sz="2400" dirty="0" smtClean="0">
                <a:solidFill>
                  <a:srgbClr val="212271"/>
                </a:solidFill>
                <a:latin typeface="Helvetica"/>
                <a:cs typeface="Helvetica"/>
              </a:rPr>
              <a:t>Example Company</a:t>
            </a:r>
            <a:endParaRPr lang="en-US" sz="2400" dirty="0">
              <a:solidFill>
                <a:srgbClr val="212271"/>
              </a:solidFill>
              <a:latin typeface="Helvetica"/>
              <a:cs typeface="Helvetica"/>
            </a:endParaRPr>
          </a:p>
        </p:txBody>
      </p:sp>
      <p:sp>
        <p:nvSpPr>
          <p:cNvPr id="10" name="Rectangle 9"/>
          <p:cNvSpPr/>
          <p:nvPr/>
        </p:nvSpPr>
        <p:spPr>
          <a:xfrm>
            <a:off x="1" y="0"/>
            <a:ext cx="9144000" cy="925521"/>
          </a:xfrm>
          <a:prstGeom prst="rect">
            <a:avLst/>
          </a:prstGeom>
          <a:solidFill>
            <a:srgbClr val="131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5932479"/>
            <a:ext cx="9144000" cy="925521"/>
          </a:xfrm>
          <a:prstGeom prst="rect">
            <a:avLst/>
          </a:prstGeom>
          <a:solidFill>
            <a:srgbClr val="131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602519" y="6046709"/>
            <a:ext cx="5427292" cy="677108"/>
          </a:xfrm>
          <a:prstGeom prst="rect">
            <a:avLst/>
          </a:prstGeom>
          <a:noFill/>
        </p:spPr>
        <p:txBody>
          <a:bodyPr wrap="square" rtlCol="0">
            <a:spAutoFit/>
          </a:bodyPr>
          <a:lstStyle/>
          <a:p>
            <a:pPr algn="r"/>
            <a:r>
              <a:rPr lang="en-US" sz="2200" dirty="0" smtClean="0">
                <a:solidFill>
                  <a:schemeClr val="bg1"/>
                </a:solidFill>
                <a:latin typeface="Helvetica Light"/>
                <a:cs typeface="Helvetica Light"/>
              </a:rPr>
              <a:t>Confidential Investor Presentation</a:t>
            </a:r>
          </a:p>
          <a:p>
            <a:pPr algn="r"/>
            <a:r>
              <a:rPr lang="en-US" sz="1600" dirty="0" smtClean="0">
                <a:solidFill>
                  <a:schemeClr val="bg1"/>
                </a:solidFill>
                <a:latin typeface="Helvetica Light"/>
                <a:cs typeface="Helvetica Light"/>
              </a:rPr>
              <a:t>January 2014</a:t>
            </a:r>
            <a:endParaRPr lang="en-US" sz="1600" dirty="0">
              <a:solidFill>
                <a:schemeClr val="bg1"/>
              </a:solidFill>
              <a:latin typeface="Helvetica Light"/>
              <a:cs typeface="Helvetica Light"/>
            </a:endParaRPr>
          </a:p>
        </p:txBody>
      </p:sp>
      <p:pic>
        <p:nvPicPr>
          <p:cNvPr id="13" name="Picture 12" descr="ex.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81616" y="481376"/>
            <a:ext cx="4639056" cy="42123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9666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4" name="TextBox 3"/>
          <p:cNvSpPr txBox="1"/>
          <p:nvPr/>
        </p:nvSpPr>
        <p:spPr>
          <a:xfrm>
            <a:off x="158745" y="126018"/>
            <a:ext cx="8191985" cy="584776"/>
          </a:xfrm>
          <a:prstGeom prst="rect">
            <a:avLst/>
          </a:prstGeom>
          <a:noFill/>
        </p:spPr>
        <p:txBody>
          <a:bodyPr wrap="square" rtlCol="0">
            <a:spAutoFit/>
          </a:bodyPr>
          <a:lstStyle/>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Problem</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cxnSp>
        <p:nvCxnSpPr>
          <p:cNvPr id="6" name="Straight Connector 5"/>
          <p:cNvCxnSpPr/>
          <p:nvPr/>
        </p:nvCxnSpPr>
        <p:spPr>
          <a:xfrm>
            <a:off x="792480" y="774593"/>
            <a:ext cx="7965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64882" y="710794"/>
            <a:ext cx="127598" cy="127598"/>
          </a:xfrm>
          <a:prstGeom prst="rect">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45440" y="1351895"/>
            <a:ext cx="8005290" cy="3785652"/>
          </a:xfrm>
          <a:prstGeom prst="rect">
            <a:avLst/>
          </a:prstGeom>
        </p:spPr>
        <p:txBody>
          <a:bodyPr wrap="square">
            <a:spAutoFit/>
          </a:bodyPr>
          <a:lstStyle/>
          <a:p>
            <a:r>
              <a:rPr lang="en-US" sz="8000" b="1" dirty="0" smtClean="0">
                <a:solidFill>
                  <a:schemeClr val="bg1">
                    <a:lumMod val="95000"/>
                  </a:schemeClr>
                </a:solidFill>
                <a:effectLst>
                  <a:outerShdw blurRad="50800" dist="38100" dir="2700000" algn="tl" rotWithShape="0">
                    <a:prstClr val="black">
                      <a:alpha val="40000"/>
                    </a:prstClr>
                  </a:outerShdw>
                </a:effectLst>
                <a:latin typeface="Helvetica Light"/>
                <a:cs typeface="Helvetica Light"/>
              </a:rPr>
              <a:t>They lack a compelling story.</a:t>
            </a:r>
            <a:r>
              <a:rPr lang="en-US" sz="8000" b="1" dirty="0" smtClean="0">
                <a:solidFill>
                  <a:srgbClr val="FFDB12"/>
                </a:solidFill>
                <a:effectLst>
                  <a:outerShdw blurRad="50800" dist="38100" dir="2700000" algn="tl" rotWithShape="0">
                    <a:prstClr val="black">
                      <a:alpha val="40000"/>
                    </a:prstClr>
                  </a:outerShdw>
                </a:effectLst>
                <a:latin typeface="Helvetica Light"/>
                <a:cs typeface="Helvetica Light"/>
              </a:rPr>
              <a:t>	</a:t>
            </a:r>
            <a:endParaRPr lang="en-US" sz="80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7" name="Rectangle 6"/>
          <p:cNvSpPr/>
          <p:nvPr/>
        </p:nvSpPr>
        <p:spPr>
          <a:xfrm>
            <a:off x="498763" y="4055514"/>
            <a:ext cx="7236692" cy="584776"/>
          </a:xfrm>
          <a:prstGeom prst="rect">
            <a:avLst/>
          </a:prstGeom>
        </p:spPr>
        <p:txBody>
          <a:bodyPr wrap="square">
            <a:spAutoFit/>
          </a:bodyPr>
          <a:lstStyle/>
          <a:p>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This happens for one of two reasons…</a:t>
            </a:r>
            <a:endParaRPr lang="en-US" sz="3200" b="1" dirty="0" smtClean="0">
              <a:solidFill>
                <a:schemeClr val="bg1"/>
              </a:solidFill>
              <a:effectLst>
                <a:outerShdw blurRad="50800" dist="38100" dir="2700000" algn="tl" rotWithShape="0">
                  <a:prstClr val="black">
                    <a:alpha val="40000"/>
                  </a:prstClr>
                </a:outerShdw>
              </a:effectLst>
              <a:latin typeface="Helvetica Light"/>
              <a:cs typeface="Helvetica Light"/>
            </a:endParaRPr>
          </a:p>
        </p:txBody>
      </p:sp>
      <p:sp>
        <p:nvSpPr>
          <p:cNvPr id="8" name="TextBox 7"/>
          <p:cNvSpPr txBox="1"/>
          <p:nvPr/>
        </p:nvSpPr>
        <p:spPr>
          <a:xfrm>
            <a:off x="8729579" y="6435196"/>
            <a:ext cx="313009" cy="369332"/>
          </a:xfrm>
          <a:prstGeom prst="rect">
            <a:avLst/>
          </a:prstGeom>
          <a:noFill/>
        </p:spPr>
        <p:txBody>
          <a:bodyPr wrap="none" rtlCol="0">
            <a:spAutoFit/>
          </a:bodyPr>
          <a:lstStyle/>
          <a:p>
            <a:r>
              <a:rPr lang="en-US" dirty="0" smtClean="0">
                <a:solidFill>
                  <a:schemeClr val="bg1"/>
                </a:solidFill>
                <a:latin typeface="Helvetica Light"/>
                <a:cs typeface="Helvetica Light"/>
              </a:rPr>
              <a:t>8</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2133345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ert.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5" name="TextBox 4"/>
          <p:cNvSpPr txBox="1"/>
          <p:nvPr/>
        </p:nvSpPr>
        <p:spPr>
          <a:xfrm>
            <a:off x="97784" y="146284"/>
            <a:ext cx="6032852" cy="1569660"/>
          </a:xfrm>
          <a:prstGeom prst="rect">
            <a:avLst/>
          </a:prstGeom>
          <a:noFill/>
        </p:spPr>
        <p:txBody>
          <a:bodyPr wrap="square" rtlCol="0">
            <a:spAutoFit/>
          </a:bodyPr>
          <a:lstStyle/>
          <a:p>
            <a:r>
              <a:rPr lang="en-US" sz="4800" b="1" dirty="0" smtClean="0">
                <a:solidFill>
                  <a:schemeClr val="bg1"/>
                </a:solidFill>
                <a:effectLst>
                  <a:outerShdw blurRad="50800" dist="38100" dir="2700000" algn="tl" rotWithShape="0">
                    <a:prstClr val="black">
                      <a:alpha val="40000"/>
                    </a:prstClr>
                  </a:outerShdw>
                </a:effectLst>
                <a:latin typeface="Helvetica"/>
                <a:cs typeface="Helvetica"/>
              </a:rPr>
              <a:t>1. Some pitches are</a:t>
            </a:r>
          </a:p>
          <a:p>
            <a:pPr algn="dist"/>
            <a:r>
              <a:rPr lang="en-US" sz="4800" b="1" i="1" dirty="0" smtClean="0">
                <a:solidFill>
                  <a:schemeClr val="accent6">
                    <a:lumMod val="75000"/>
                  </a:schemeClr>
                </a:solidFill>
                <a:effectLst>
                  <a:outerShdw blurRad="50800" dist="38100" dir="2700000" algn="tl" rotWithShape="0">
                    <a:prstClr val="black">
                      <a:alpha val="40000"/>
                    </a:prstClr>
                  </a:outerShdw>
                </a:effectLst>
                <a:latin typeface="Times New Roman"/>
                <a:cs typeface="Times New Roman"/>
              </a:rPr>
              <a:t>BARREN</a:t>
            </a:r>
          </a:p>
        </p:txBody>
      </p:sp>
      <p:sp>
        <p:nvSpPr>
          <p:cNvPr id="6" name="TextBox 5"/>
          <p:cNvSpPr txBox="1"/>
          <p:nvPr/>
        </p:nvSpPr>
        <p:spPr>
          <a:xfrm>
            <a:off x="8729579" y="6435196"/>
            <a:ext cx="313009" cy="369332"/>
          </a:xfrm>
          <a:prstGeom prst="rect">
            <a:avLst/>
          </a:prstGeom>
          <a:noFill/>
        </p:spPr>
        <p:txBody>
          <a:bodyPr wrap="none" rtlCol="0">
            <a:spAutoFit/>
          </a:bodyPr>
          <a:lstStyle/>
          <a:p>
            <a:r>
              <a:rPr lang="en-US" dirty="0" smtClean="0">
                <a:solidFill>
                  <a:srgbClr val="404040"/>
                </a:solidFill>
                <a:latin typeface="Helvetica Light"/>
                <a:cs typeface="Helvetica Light"/>
              </a:rPr>
              <a:t>9</a:t>
            </a:r>
            <a:endParaRPr lang="en-US" dirty="0">
              <a:solidFill>
                <a:srgbClr val="404040"/>
              </a:solidFill>
              <a:latin typeface="Helvetica Light"/>
              <a:cs typeface="Helvetica Light"/>
            </a:endParaRPr>
          </a:p>
        </p:txBody>
      </p:sp>
    </p:spTree>
    <p:extLst>
      <p:ext uri="{BB962C8B-B14F-4D97-AF65-F5344CB8AC3E}">
        <p14:creationId xmlns:p14="http://schemas.microsoft.com/office/powerpoint/2010/main" val="4565792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6" name="TextBox 5"/>
          <p:cNvSpPr txBox="1"/>
          <p:nvPr/>
        </p:nvSpPr>
        <p:spPr>
          <a:xfrm>
            <a:off x="236147" y="530166"/>
            <a:ext cx="8765613" cy="584776"/>
          </a:xfrm>
          <a:prstGeom prst="rect">
            <a:avLst/>
          </a:prstGeom>
          <a:noFill/>
        </p:spPr>
        <p:txBody>
          <a:bodyPr wrap="square" rtlCol="0">
            <a:spAutoFit/>
          </a:bodyPr>
          <a:lstStyle/>
          <a:p>
            <a:pPr marL="685800" indent="-685800">
              <a:buFont typeface="Wingdings" charset="2"/>
              <a:buChar char="Ø"/>
            </a:pPr>
            <a:r>
              <a:rPr lang="en-US" sz="3200" b="1" dirty="0" smtClean="0">
                <a:solidFill>
                  <a:schemeClr val="bg1"/>
                </a:solidFill>
                <a:effectLst>
                  <a:outerShdw blurRad="50800" dist="38100" dir="2700000" algn="tl" rotWithShape="0">
                    <a:prstClr val="black">
                      <a:alpha val="40000"/>
                    </a:prstClr>
                  </a:outerShdw>
                </a:effectLst>
                <a:latin typeface="Helvetica"/>
                <a:cs typeface="Helvetica"/>
              </a:rPr>
              <a:t>Not enough content.</a:t>
            </a:r>
          </a:p>
        </p:txBody>
      </p:sp>
      <p:sp>
        <p:nvSpPr>
          <p:cNvPr id="3" name="TextBox 2"/>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10</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19968291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6" name="TextBox 5"/>
          <p:cNvSpPr txBox="1"/>
          <p:nvPr/>
        </p:nvSpPr>
        <p:spPr>
          <a:xfrm>
            <a:off x="236147" y="530166"/>
            <a:ext cx="8765613" cy="1077218"/>
          </a:xfrm>
          <a:prstGeom prst="rect">
            <a:avLst/>
          </a:prstGeom>
          <a:noFill/>
        </p:spPr>
        <p:txBody>
          <a:bodyPr wrap="square" rtlCol="0">
            <a:spAutoFit/>
          </a:bodyPr>
          <a:lstStyle/>
          <a:p>
            <a:pPr marL="685800" indent="-685800">
              <a:buFont typeface="Wingdings" charset="2"/>
              <a:buChar char="Ø"/>
            </a:pPr>
            <a:r>
              <a:rPr lang="en-US" sz="3200" b="1" dirty="0">
                <a:solidFill>
                  <a:schemeClr val="bg1"/>
                </a:solidFill>
                <a:effectLst>
                  <a:outerShdw blurRad="50800" dist="38100" dir="2700000" algn="tl" rotWithShape="0">
                    <a:prstClr val="black">
                      <a:alpha val="40000"/>
                    </a:prstClr>
                  </a:outerShdw>
                </a:effectLst>
                <a:latin typeface="Helvetica"/>
                <a:cs typeface="Helvetica"/>
              </a:rPr>
              <a:t>Not enough content.</a:t>
            </a:r>
          </a:p>
          <a:p>
            <a:pPr marL="685800" indent="-685800">
              <a:buFont typeface="Wingdings" charset="2"/>
              <a:buChar char="Ø"/>
            </a:pPr>
            <a:r>
              <a:rPr lang="en-US" sz="3200" b="1" dirty="0" smtClean="0">
                <a:solidFill>
                  <a:srgbClr val="FFFFFF"/>
                </a:solidFill>
                <a:effectLst>
                  <a:outerShdw blurRad="50800" dist="38100" dir="2700000" algn="tl" rotWithShape="0">
                    <a:prstClr val="black">
                      <a:alpha val="40000"/>
                    </a:prstClr>
                  </a:outerShdw>
                </a:effectLst>
                <a:latin typeface="Helvetica"/>
                <a:cs typeface="Helvetica"/>
              </a:rPr>
              <a:t>Not crystal clear on WHAT they do.</a:t>
            </a:r>
          </a:p>
        </p:txBody>
      </p:sp>
      <p:sp>
        <p:nvSpPr>
          <p:cNvPr id="3" name="TextBox 2"/>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11</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4523730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6" name="TextBox 5"/>
          <p:cNvSpPr txBox="1"/>
          <p:nvPr/>
        </p:nvSpPr>
        <p:spPr>
          <a:xfrm>
            <a:off x="236147" y="530166"/>
            <a:ext cx="8765613" cy="1569660"/>
          </a:xfrm>
          <a:prstGeom prst="rect">
            <a:avLst/>
          </a:prstGeom>
          <a:noFill/>
        </p:spPr>
        <p:txBody>
          <a:bodyPr wrap="square" rtlCol="0">
            <a:spAutoFit/>
          </a:bodyPr>
          <a:lstStyle/>
          <a:p>
            <a:pPr marL="685800" indent="-685800">
              <a:buFont typeface="Wingdings" charset="2"/>
              <a:buChar char="Ø"/>
            </a:pPr>
            <a:r>
              <a:rPr lang="en-US" sz="3200" b="1" dirty="0">
                <a:solidFill>
                  <a:schemeClr val="bg1"/>
                </a:solidFill>
                <a:effectLst>
                  <a:outerShdw blurRad="50800" dist="38100" dir="2700000" algn="tl" rotWithShape="0">
                    <a:prstClr val="black">
                      <a:alpha val="40000"/>
                    </a:prstClr>
                  </a:outerShdw>
                </a:effectLst>
                <a:latin typeface="Helvetica"/>
                <a:cs typeface="Helvetica"/>
              </a:rPr>
              <a:t>Not enough content.</a:t>
            </a:r>
          </a:p>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Not crystal clear on WHAT they do</a:t>
            </a:r>
            <a:r>
              <a:rPr lang="en-US" sz="3200" b="1" dirty="0" smtClean="0">
                <a:solidFill>
                  <a:srgbClr val="FFFFFF"/>
                </a:solidFill>
                <a:effectLst>
                  <a:outerShdw blurRad="50800" dist="38100" dir="2700000" algn="tl" rotWithShape="0">
                    <a:prstClr val="black">
                      <a:alpha val="40000"/>
                    </a:prstClr>
                  </a:outerShdw>
                </a:effectLst>
                <a:latin typeface="Helvetica"/>
                <a:cs typeface="Helvetica"/>
              </a:rPr>
              <a:t>.</a:t>
            </a:r>
          </a:p>
          <a:p>
            <a:pPr marL="685800" indent="-685800">
              <a:buFont typeface="Wingdings" charset="2"/>
              <a:buChar char="Ø"/>
            </a:pPr>
            <a:r>
              <a:rPr lang="en-US" sz="3200" b="1" dirty="0" smtClean="0">
                <a:solidFill>
                  <a:srgbClr val="FFFFFF"/>
                </a:solidFill>
                <a:effectLst>
                  <a:outerShdw blurRad="50800" dist="38100" dir="2700000" algn="tl" rotWithShape="0">
                    <a:prstClr val="black">
                      <a:alpha val="40000"/>
                    </a:prstClr>
                  </a:outerShdw>
                </a:effectLst>
                <a:latin typeface="Helvetica"/>
                <a:cs typeface="Helvetica"/>
              </a:rPr>
              <a:t>No overt ask for capital.</a:t>
            </a:r>
            <a:endParaRPr lang="en-US" sz="3200" b="1" dirty="0">
              <a:solidFill>
                <a:srgbClr val="FFFFFF"/>
              </a:solidFill>
              <a:effectLst>
                <a:outerShdw blurRad="50800" dist="38100" dir="2700000" algn="tl" rotWithShape="0">
                  <a:prstClr val="black">
                    <a:alpha val="40000"/>
                  </a:prstClr>
                </a:outerShdw>
              </a:effectLst>
              <a:latin typeface="Helvetica"/>
              <a:cs typeface="Helvetica"/>
            </a:endParaRPr>
          </a:p>
        </p:txBody>
      </p:sp>
      <p:sp>
        <p:nvSpPr>
          <p:cNvPr id="3" name="TextBox 2"/>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12</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3967850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6" name="TextBox 5"/>
          <p:cNvSpPr txBox="1"/>
          <p:nvPr/>
        </p:nvSpPr>
        <p:spPr>
          <a:xfrm>
            <a:off x="236147" y="530166"/>
            <a:ext cx="8765613" cy="2062103"/>
          </a:xfrm>
          <a:prstGeom prst="rect">
            <a:avLst/>
          </a:prstGeom>
          <a:noFill/>
        </p:spPr>
        <p:txBody>
          <a:bodyPr wrap="square" rtlCol="0">
            <a:spAutoFit/>
          </a:bodyPr>
          <a:lstStyle/>
          <a:p>
            <a:pPr marL="685800" indent="-685800">
              <a:buFont typeface="Wingdings" charset="2"/>
              <a:buChar char="Ø"/>
            </a:pPr>
            <a:r>
              <a:rPr lang="en-US" sz="3200" b="1" dirty="0">
                <a:solidFill>
                  <a:schemeClr val="bg1"/>
                </a:solidFill>
                <a:effectLst>
                  <a:outerShdw blurRad="50800" dist="38100" dir="2700000" algn="tl" rotWithShape="0">
                    <a:prstClr val="black">
                      <a:alpha val="40000"/>
                    </a:prstClr>
                  </a:outerShdw>
                </a:effectLst>
                <a:latin typeface="Helvetica"/>
                <a:cs typeface="Helvetica"/>
              </a:rPr>
              <a:t>Not enough content.</a:t>
            </a:r>
          </a:p>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Not crystal clear on WHAT they do</a:t>
            </a:r>
            <a:r>
              <a:rPr lang="en-US" sz="3200" b="1" dirty="0" smtClean="0">
                <a:solidFill>
                  <a:srgbClr val="FFFFFF"/>
                </a:solidFill>
                <a:effectLst>
                  <a:outerShdw blurRad="50800" dist="38100" dir="2700000" algn="tl" rotWithShape="0">
                    <a:prstClr val="black">
                      <a:alpha val="40000"/>
                    </a:prstClr>
                  </a:outerShdw>
                </a:effectLst>
                <a:latin typeface="Helvetica"/>
                <a:cs typeface="Helvetica"/>
              </a:rPr>
              <a:t>.</a:t>
            </a:r>
            <a:endParaRPr lang="en-US" sz="3200" b="1" dirty="0">
              <a:solidFill>
                <a:srgbClr val="FFFFFF"/>
              </a:solidFill>
              <a:effectLst>
                <a:outerShdw blurRad="50800" dist="38100" dir="2700000" algn="tl" rotWithShape="0">
                  <a:prstClr val="black">
                    <a:alpha val="40000"/>
                  </a:prstClr>
                </a:outerShdw>
              </a:effectLst>
              <a:latin typeface="Helvetica"/>
              <a:cs typeface="Helvetica"/>
            </a:endParaRPr>
          </a:p>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No </a:t>
            </a:r>
            <a:r>
              <a:rPr lang="en-US" sz="3200" b="1" dirty="0" smtClean="0">
                <a:solidFill>
                  <a:srgbClr val="FFFFFF"/>
                </a:solidFill>
                <a:effectLst>
                  <a:outerShdw blurRad="50800" dist="38100" dir="2700000" algn="tl" rotWithShape="0">
                    <a:prstClr val="black">
                      <a:alpha val="40000"/>
                    </a:prstClr>
                  </a:outerShdw>
                </a:effectLst>
                <a:latin typeface="Helvetica"/>
                <a:cs typeface="Helvetica"/>
              </a:rPr>
              <a:t>overt ask </a:t>
            </a:r>
            <a:r>
              <a:rPr lang="en-US" sz="3200" b="1" dirty="0">
                <a:solidFill>
                  <a:srgbClr val="FFFFFF"/>
                </a:solidFill>
                <a:effectLst>
                  <a:outerShdw blurRad="50800" dist="38100" dir="2700000" algn="tl" rotWithShape="0">
                    <a:prstClr val="black">
                      <a:alpha val="40000"/>
                    </a:prstClr>
                  </a:outerShdw>
                </a:effectLst>
                <a:latin typeface="Helvetica"/>
                <a:cs typeface="Helvetica"/>
              </a:rPr>
              <a:t>for capital</a:t>
            </a:r>
            <a:r>
              <a:rPr lang="en-US" sz="3200" b="1" dirty="0" smtClean="0">
                <a:solidFill>
                  <a:srgbClr val="FFFFFF"/>
                </a:solidFill>
                <a:effectLst>
                  <a:outerShdw blurRad="50800" dist="38100" dir="2700000" algn="tl" rotWithShape="0">
                    <a:prstClr val="black">
                      <a:alpha val="40000"/>
                    </a:prstClr>
                  </a:outerShdw>
                </a:effectLst>
                <a:latin typeface="Helvetica"/>
                <a:cs typeface="Helvetica"/>
              </a:rPr>
              <a:t>.</a:t>
            </a:r>
          </a:p>
          <a:p>
            <a:pPr marL="685800" indent="-685800">
              <a:buFont typeface="Wingdings" charset="2"/>
              <a:buChar char="Ø"/>
            </a:pPr>
            <a:r>
              <a:rPr lang="en-US" sz="3200" b="1" dirty="0" smtClean="0">
                <a:solidFill>
                  <a:srgbClr val="FFFFFF"/>
                </a:solidFill>
                <a:effectLst>
                  <a:outerShdw blurRad="50800" dist="38100" dir="2700000" algn="tl" rotWithShape="0">
                    <a:prstClr val="black">
                      <a:alpha val="40000"/>
                    </a:prstClr>
                  </a:outerShdw>
                </a:effectLst>
                <a:latin typeface="Helvetica"/>
                <a:cs typeface="Helvetica"/>
              </a:rPr>
              <a:t>No stated plan post-fundraise.</a:t>
            </a:r>
            <a:endParaRPr lang="en-US" sz="3200" b="1" dirty="0">
              <a:solidFill>
                <a:srgbClr val="FFFFFF"/>
              </a:solidFill>
              <a:effectLst>
                <a:outerShdw blurRad="50800" dist="38100" dir="2700000" algn="tl" rotWithShape="0">
                  <a:prstClr val="black">
                    <a:alpha val="40000"/>
                  </a:prstClr>
                </a:outerShdw>
              </a:effectLst>
              <a:latin typeface="Helvetica"/>
              <a:cs typeface="Helvetica"/>
            </a:endParaRPr>
          </a:p>
        </p:txBody>
      </p:sp>
      <p:sp>
        <p:nvSpPr>
          <p:cNvPr id="3" name="TextBox 2"/>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13</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40055501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6" name="TextBox 5"/>
          <p:cNvSpPr txBox="1"/>
          <p:nvPr/>
        </p:nvSpPr>
        <p:spPr>
          <a:xfrm>
            <a:off x="236147" y="530166"/>
            <a:ext cx="8765613" cy="2554545"/>
          </a:xfrm>
          <a:prstGeom prst="rect">
            <a:avLst/>
          </a:prstGeom>
          <a:noFill/>
        </p:spPr>
        <p:txBody>
          <a:bodyPr wrap="square" rtlCol="0">
            <a:spAutoFit/>
          </a:bodyPr>
          <a:lstStyle/>
          <a:p>
            <a:pPr marL="685800" indent="-685800">
              <a:buFont typeface="Wingdings" charset="2"/>
              <a:buChar char="Ø"/>
            </a:pPr>
            <a:r>
              <a:rPr lang="en-US" sz="3200" b="1" dirty="0">
                <a:solidFill>
                  <a:schemeClr val="bg1"/>
                </a:solidFill>
                <a:effectLst>
                  <a:outerShdw blurRad="50800" dist="38100" dir="2700000" algn="tl" rotWithShape="0">
                    <a:prstClr val="black">
                      <a:alpha val="40000"/>
                    </a:prstClr>
                  </a:outerShdw>
                </a:effectLst>
                <a:latin typeface="Helvetica"/>
                <a:cs typeface="Helvetica"/>
              </a:rPr>
              <a:t>Not enough content.</a:t>
            </a:r>
          </a:p>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Not crystal clear on WHAT they do.</a:t>
            </a:r>
          </a:p>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No overt ask for capital.</a:t>
            </a:r>
          </a:p>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No stated plan post-fundraise.</a:t>
            </a:r>
          </a:p>
          <a:p>
            <a:pPr marL="685800" indent="-685800">
              <a:buFont typeface="Wingdings" charset="2"/>
              <a:buChar char="Ø"/>
            </a:pPr>
            <a:r>
              <a:rPr lang="en-US" sz="3200" b="1" dirty="0" smtClean="0">
                <a:solidFill>
                  <a:srgbClr val="FFFFFF"/>
                </a:solidFill>
                <a:effectLst>
                  <a:outerShdw blurRad="50800" dist="38100" dir="2700000" algn="tl" rotWithShape="0">
                    <a:prstClr val="black">
                      <a:alpha val="40000"/>
                    </a:prstClr>
                  </a:outerShdw>
                </a:effectLst>
                <a:latin typeface="Helvetica"/>
                <a:cs typeface="Helvetica"/>
              </a:rPr>
              <a:t>Not clear why this is “inevitable.”</a:t>
            </a:r>
            <a:endParaRPr lang="en-US" sz="3200" b="1" dirty="0">
              <a:solidFill>
                <a:srgbClr val="FFFFFF"/>
              </a:solidFill>
              <a:effectLst>
                <a:outerShdw blurRad="50800" dist="38100" dir="2700000" algn="tl" rotWithShape="0">
                  <a:prstClr val="black">
                    <a:alpha val="40000"/>
                  </a:prstClr>
                </a:outerShdw>
              </a:effectLst>
              <a:latin typeface="Helvetica"/>
              <a:cs typeface="Helvetica"/>
            </a:endParaRPr>
          </a:p>
        </p:txBody>
      </p:sp>
      <p:sp>
        <p:nvSpPr>
          <p:cNvPr id="3" name="TextBox 2"/>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14</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34219853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6" name="TextBox 5"/>
          <p:cNvSpPr txBox="1"/>
          <p:nvPr/>
        </p:nvSpPr>
        <p:spPr>
          <a:xfrm>
            <a:off x="236147" y="530166"/>
            <a:ext cx="8765613" cy="2554545"/>
          </a:xfrm>
          <a:prstGeom prst="rect">
            <a:avLst/>
          </a:prstGeom>
          <a:noFill/>
        </p:spPr>
        <p:txBody>
          <a:bodyPr wrap="square" rtlCol="0">
            <a:spAutoFit/>
          </a:bodyPr>
          <a:lstStyle/>
          <a:p>
            <a:pPr marL="685800" indent="-685800">
              <a:buFont typeface="Wingdings" charset="2"/>
              <a:buChar char="Ø"/>
            </a:pPr>
            <a:r>
              <a:rPr lang="en-US" sz="3200" b="1" dirty="0">
                <a:solidFill>
                  <a:schemeClr val="bg1"/>
                </a:solidFill>
                <a:effectLst>
                  <a:outerShdw blurRad="50800" dist="38100" dir="2700000" algn="tl" rotWithShape="0">
                    <a:prstClr val="black">
                      <a:alpha val="40000"/>
                    </a:prstClr>
                  </a:outerShdw>
                </a:effectLst>
                <a:latin typeface="Helvetica"/>
                <a:cs typeface="Helvetica"/>
              </a:rPr>
              <a:t>Not enough content.</a:t>
            </a:r>
          </a:p>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Not crystal clear on WHAT they do.</a:t>
            </a:r>
          </a:p>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No overt ask for capital.</a:t>
            </a:r>
          </a:p>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No stated plan post-fundraise.</a:t>
            </a:r>
          </a:p>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Not clear why this is “inevitable.”</a:t>
            </a:r>
          </a:p>
        </p:txBody>
      </p:sp>
      <p:sp>
        <p:nvSpPr>
          <p:cNvPr id="7" name="TextBox 6"/>
          <p:cNvSpPr txBox="1"/>
          <p:nvPr/>
        </p:nvSpPr>
        <p:spPr>
          <a:xfrm>
            <a:off x="97785" y="3324880"/>
            <a:ext cx="8903975" cy="1569660"/>
          </a:xfrm>
          <a:prstGeom prst="rect">
            <a:avLst/>
          </a:prstGeom>
          <a:noFill/>
        </p:spPr>
        <p:txBody>
          <a:bodyPr wrap="square" rtlCol="0">
            <a:spAutoFit/>
          </a:bodyPr>
          <a:lstStyle/>
          <a:p>
            <a:pPr algn="ctr"/>
            <a:r>
              <a:rPr lang="en-US" sz="4800" b="1" dirty="0" smtClean="0">
                <a:solidFill>
                  <a:srgbClr val="FFDB12"/>
                </a:solidFill>
                <a:effectLst>
                  <a:outerShdw blurRad="50800" dist="38100" dir="2700000" algn="tl" rotWithShape="0">
                    <a:prstClr val="black">
                      <a:alpha val="40000"/>
                    </a:prstClr>
                  </a:outerShdw>
                </a:effectLst>
                <a:latin typeface="Helvetica Light"/>
                <a:cs typeface="Helvetica Light"/>
              </a:rPr>
              <a:t>All of this only confuses and frustrates investors.</a:t>
            </a:r>
            <a:endParaRPr lang="en-US" sz="48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4620" y1="90435" x2="31023" y2="58261"/>
                        <a14:foregroundMark x1="4950" y1="94783" x2="4950" y2="94783"/>
                        <a14:foregroundMark x1="6931" y1="84783" x2="6931" y2="84783"/>
                        <a14:foregroundMark x1="9571" y1="76522" x2="9571" y2="76522"/>
                        <a14:foregroundMark x1="13201" y1="73043" x2="13201" y2="73043"/>
                        <a14:foregroundMark x1="18152" y1="66522" x2="18152" y2="66522"/>
                        <a14:foregroundMark x1="23102" y1="63478" x2="23102" y2="63478"/>
                        <a14:foregroundMark x1="26073" y1="60435" x2="26073" y2="60435"/>
                        <a14:foregroundMark x1="30033" y1="95217" x2="98020" y2="92174"/>
                        <a14:foregroundMark x1="58086" y1="57826" x2="82508" y2="64348"/>
                        <a14:foregroundMark x1="37954" y1="71739" x2="37954" y2="71739"/>
                        <a14:foregroundMark x1="31023" y1="55652" x2="31023" y2="55652"/>
                        <a14:foregroundMark x1="32343" y1="52609" x2="32343" y2="52609"/>
                        <a14:foregroundMark x1="36634" y1="68696" x2="36634" y2="68696"/>
                        <a14:foregroundMark x1="7261" y1="79130" x2="7261" y2="79130"/>
                        <a14:foregroundMark x1="10561" y1="73913" x2="10561" y2="73913"/>
                        <a14:foregroundMark x1="20462" y1="64348" x2="20462" y2="64348"/>
                        <a14:foregroundMark x1="28053" y1="57391" x2="28053" y2="57391"/>
                        <a14:foregroundMark x1="15182" y1="68261" x2="15182" y2="68261"/>
                        <a14:backgroundMark x1="70297" y1="16087" x2="70297" y2="16087"/>
                      </a14:backgroundRemoval>
                    </a14:imgEffect>
                  </a14:imgLayer>
                </a14:imgProps>
              </a:ext>
            </a:extLst>
          </a:blip>
          <a:stretch>
            <a:fillRect/>
          </a:stretch>
        </p:blipFill>
        <p:spPr>
          <a:xfrm>
            <a:off x="6368608" y="4663409"/>
            <a:ext cx="2891135" cy="2194591"/>
          </a:xfrm>
          <a:prstGeom prst="rect">
            <a:avLst/>
          </a:prstGeom>
        </p:spPr>
      </p:pic>
      <p:sp>
        <p:nvSpPr>
          <p:cNvPr id="5" name="TextBox 4"/>
          <p:cNvSpPr txBox="1"/>
          <p:nvPr/>
        </p:nvSpPr>
        <p:spPr>
          <a:xfrm>
            <a:off x="8729579" y="6435196"/>
            <a:ext cx="441351" cy="369332"/>
          </a:xfrm>
          <a:prstGeom prst="rect">
            <a:avLst/>
          </a:prstGeom>
          <a:noFill/>
        </p:spPr>
        <p:txBody>
          <a:bodyPr wrap="none" rtlCol="0">
            <a:spAutoFit/>
          </a:bodyPr>
          <a:lstStyle/>
          <a:p>
            <a:r>
              <a:rPr lang="en-US" dirty="0" smtClean="0">
                <a:solidFill>
                  <a:srgbClr val="404040"/>
                </a:solidFill>
                <a:latin typeface="Helvetica Light"/>
                <a:cs typeface="Helvetica Light"/>
              </a:rPr>
              <a:t>15</a:t>
            </a:r>
            <a:endParaRPr lang="en-US" dirty="0">
              <a:solidFill>
                <a:srgbClr val="404040"/>
              </a:solidFill>
              <a:latin typeface="Helvetica Light"/>
              <a:cs typeface="Helvetica Light"/>
            </a:endParaRPr>
          </a:p>
        </p:txBody>
      </p:sp>
    </p:spTree>
    <p:extLst>
      <p:ext uri="{BB962C8B-B14F-4D97-AF65-F5344CB8AC3E}">
        <p14:creationId xmlns:p14="http://schemas.microsoft.com/office/powerpoint/2010/main" val="17239251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Mobile-App-Jungle-Knicket-Releases-New-Infographic.jp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3000"/>
                    </a14:imgEffect>
                  </a14:imgLayer>
                </a14:imgProps>
              </a:ext>
              <a:ext uri="{28A0092B-C50C-407E-A947-70E740481C1C}">
                <a14:useLocalDpi xmlns:a14="http://schemas.microsoft.com/office/drawing/2010/main"/>
              </a:ext>
            </a:extLst>
          </a:blip>
          <a:srcRect/>
          <a:stretch/>
        </p:blipFill>
        <p:spPr>
          <a:xfrm>
            <a:off x="0" y="0"/>
            <a:ext cx="9144000" cy="6878320"/>
          </a:xfrm>
          <a:prstGeom prst="rect">
            <a:avLst/>
          </a:prstGeom>
        </p:spPr>
      </p:pic>
      <p:sp>
        <p:nvSpPr>
          <p:cNvPr id="5" name="TextBox 4"/>
          <p:cNvSpPr txBox="1"/>
          <p:nvPr/>
        </p:nvSpPr>
        <p:spPr>
          <a:xfrm>
            <a:off x="92365" y="133686"/>
            <a:ext cx="5925252" cy="1569660"/>
          </a:xfrm>
          <a:prstGeom prst="rect">
            <a:avLst/>
          </a:prstGeom>
          <a:noFill/>
        </p:spPr>
        <p:txBody>
          <a:bodyPr wrap="square" rtlCol="0">
            <a:spAutoFit/>
          </a:bodyPr>
          <a:lstStyle/>
          <a:p>
            <a:pPr algn="r"/>
            <a:r>
              <a:rPr lang="en-US" sz="4800" b="1" dirty="0" smtClean="0">
                <a:solidFill>
                  <a:schemeClr val="bg1"/>
                </a:solidFill>
                <a:effectLst>
                  <a:outerShdw blurRad="50800" dist="38100" dir="2700000" algn="tl" rotWithShape="0">
                    <a:prstClr val="black">
                      <a:alpha val="40000"/>
                    </a:prstClr>
                  </a:outerShdw>
                </a:effectLst>
                <a:latin typeface="Helvetica"/>
                <a:cs typeface="Helvetica"/>
              </a:rPr>
              <a:t>2. Some pitches are</a:t>
            </a:r>
          </a:p>
          <a:p>
            <a:pPr algn="dist"/>
            <a:r>
              <a:rPr lang="en-US" sz="4800" b="1" i="1" dirty="0" smtClean="0">
                <a:solidFill>
                  <a:srgbClr val="FFDB12"/>
                </a:solidFill>
                <a:effectLst>
                  <a:outerShdw blurRad="50800" dist="38100" dir="2700000" algn="tl" rotWithShape="0">
                    <a:prstClr val="black">
                      <a:alpha val="40000"/>
                    </a:prstClr>
                  </a:outerShdw>
                </a:effectLst>
                <a:latin typeface="Times New Roman"/>
                <a:cs typeface="Times New Roman"/>
              </a:rPr>
              <a:t>CLUTTERED</a:t>
            </a:r>
          </a:p>
        </p:txBody>
      </p:sp>
      <p:sp>
        <p:nvSpPr>
          <p:cNvPr id="4" name="TextBox 3"/>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16</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4202619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6" name="TextBox 5"/>
          <p:cNvSpPr txBox="1"/>
          <p:nvPr/>
        </p:nvSpPr>
        <p:spPr>
          <a:xfrm>
            <a:off x="236147" y="530166"/>
            <a:ext cx="8765613" cy="584776"/>
          </a:xfrm>
          <a:prstGeom prst="rect">
            <a:avLst/>
          </a:prstGeom>
          <a:noFill/>
        </p:spPr>
        <p:txBody>
          <a:bodyPr wrap="square" rtlCol="0">
            <a:spAutoFit/>
          </a:bodyPr>
          <a:lstStyle/>
          <a:p>
            <a:pPr marL="685800" indent="-685800">
              <a:buFont typeface="Wingdings" charset="2"/>
              <a:buChar char="Ø"/>
            </a:pPr>
            <a:r>
              <a:rPr lang="en-US" sz="3200" b="1" dirty="0" smtClean="0">
                <a:solidFill>
                  <a:srgbClr val="FFFFFF"/>
                </a:solidFill>
                <a:effectLst>
                  <a:outerShdw blurRad="50800" dist="38100" dir="2700000" algn="tl" rotWithShape="0">
                    <a:prstClr val="black">
                      <a:alpha val="40000"/>
                    </a:prstClr>
                  </a:outerShdw>
                </a:effectLst>
                <a:latin typeface="Helvetica"/>
                <a:cs typeface="Helvetica"/>
              </a:rPr>
              <a:t>Too much copy.</a:t>
            </a:r>
            <a:endParaRPr lang="en-US" sz="3200" b="1" dirty="0">
              <a:solidFill>
                <a:srgbClr val="FFFFFF"/>
              </a:solidFill>
              <a:effectLst>
                <a:outerShdw blurRad="50800" dist="38100" dir="2700000" algn="tl" rotWithShape="0">
                  <a:prstClr val="black">
                    <a:alpha val="40000"/>
                  </a:prstClr>
                </a:outerShdw>
              </a:effectLst>
              <a:latin typeface="Helvetica"/>
              <a:cs typeface="Helvetica"/>
            </a:endParaRPr>
          </a:p>
        </p:txBody>
      </p:sp>
      <p:sp>
        <p:nvSpPr>
          <p:cNvPr id="3" name="TextBox 2"/>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17</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1048531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Executive Summary</a:t>
            </a:r>
            <a:endParaRPr lang="en-US" sz="3600" dirty="0">
              <a:solidFill>
                <a:schemeClr val="tx1">
                  <a:lumMod val="75000"/>
                  <a:lumOff val="25000"/>
                </a:schemeClr>
              </a:solidFill>
            </a:endParaRPr>
          </a:p>
        </p:txBody>
      </p:sp>
      <p:sp>
        <p:nvSpPr>
          <p:cNvPr id="3" name="Text Placeholder 2"/>
          <p:cNvSpPr>
            <a:spLocks noGrp="1"/>
          </p:cNvSpPr>
          <p:nvPr>
            <p:ph type="body" sz="quarter" idx="14"/>
          </p:nvPr>
        </p:nvSpPr>
        <p:spPr>
          <a:xfrm>
            <a:off x="778987" y="1162282"/>
            <a:ext cx="4752884" cy="5510076"/>
          </a:xfrm>
        </p:spPr>
        <p:txBody>
          <a:bodyPr>
            <a:normAutofit fontScale="55000" lnSpcReduction="20000"/>
          </a:bodyPr>
          <a:lstStyle/>
          <a:p>
            <a:pPr marL="0" indent="0">
              <a:buNone/>
            </a:pPr>
            <a:r>
              <a:rPr lang="en-US" sz="3300" dirty="0" smtClean="0">
                <a:solidFill>
                  <a:srgbClr val="404040"/>
                </a:solidFill>
                <a:latin typeface="Helvetica Light"/>
                <a:cs typeface="Helvetica Light"/>
              </a:rPr>
              <a:t>What We Do:</a:t>
            </a:r>
          </a:p>
          <a:p>
            <a:pPr marL="342900" indent="-342900">
              <a:buFont typeface="Arial"/>
              <a:buChar char="•"/>
            </a:pPr>
            <a:r>
              <a:rPr lang="en-US" dirty="0" err="1" smtClean="0">
                <a:solidFill>
                  <a:srgbClr val="404040"/>
                </a:solidFill>
                <a:latin typeface="Helvetica Light"/>
                <a:cs typeface="Helvetica Light"/>
              </a:rPr>
              <a:t>ExampleCo</a:t>
            </a:r>
            <a:r>
              <a:rPr lang="en-US" dirty="0" smtClean="0">
                <a:solidFill>
                  <a:srgbClr val="404040"/>
                </a:solidFill>
                <a:latin typeface="Helvetica Light"/>
                <a:cs typeface="Helvetica Light"/>
              </a:rPr>
              <a:t> is a </a:t>
            </a:r>
            <a:r>
              <a:rPr lang="en-US" dirty="0" smtClean="0">
                <a:solidFill>
                  <a:srgbClr val="40A2CB"/>
                </a:solidFill>
                <a:latin typeface="Helvetica Light"/>
                <a:cs typeface="Helvetica Light"/>
              </a:rPr>
              <a:t>[zero-jargon description of product]</a:t>
            </a:r>
            <a:r>
              <a:rPr lang="en-US" dirty="0" smtClean="0">
                <a:solidFill>
                  <a:srgbClr val="404040"/>
                </a:solidFill>
                <a:latin typeface="Helvetica Light"/>
                <a:cs typeface="Helvetica Light"/>
              </a:rPr>
              <a:t> used by </a:t>
            </a:r>
            <a:r>
              <a:rPr lang="en-US" dirty="0">
                <a:solidFill>
                  <a:srgbClr val="40A2CB"/>
                </a:solidFill>
                <a:latin typeface="Helvetica Light"/>
                <a:cs typeface="Helvetica Light"/>
              </a:rPr>
              <a:t>[</a:t>
            </a:r>
            <a:r>
              <a:rPr lang="en-US" dirty="0" smtClean="0">
                <a:solidFill>
                  <a:srgbClr val="40A2CB"/>
                </a:solidFill>
                <a:latin typeface="Helvetica Light"/>
                <a:cs typeface="Helvetica Light"/>
              </a:rPr>
              <a:t>broad but addressable market]</a:t>
            </a:r>
            <a:r>
              <a:rPr lang="en-US" dirty="0" smtClean="0">
                <a:solidFill>
                  <a:srgbClr val="404040"/>
                </a:solidFill>
                <a:latin typeface="Helvetica Light"/>
                <a:cs typeface="Helvetica Light"/>
              </a:rPr>
              <a:t> to </a:t>
            </a:r>
            <a:r>
              <a:rPr lang="en-US" dirty="0">
                <a:solidFill>
                  <a:srgbClr val="40A2CB"/>
                </a:solidFill>
                <a:latin typeface="Helvetica Light"/>
                <a:cs typeface="Helvetica Light"/>
              </a:rPr>
              <a:t>[</a:t>
            </a:r>
            <a:r>
              <a:rPr lang="en-US" dirty="0" smtClean="0">
                <a:solidFill>
                  <a:srgbClr val="40A2CB"/>
                </a:solidFill>
                <a:latin typeface="Helvetica Light"/>
                <a:cs typeface="Helvetica Light"/>
              </a:rPr>
              <a:t>benefits]</a:t>
            </a:r>
            <a:r>
              <a:rPr lang="en-US" dirty="0" smtClean="0">
                <a:solidFill>
                  <a:srgbClr val="404040"/>
                </a:solidFill>
                <a:latin typeface="Helvetica Light"/>
                <a:cs typeface="Helvetica Light"/>
              </a:rPr>
              <a:t>. </a:t>
            </a:r>
            <a:endParaRPr lang="en-US" dirty="0">
              <a:solidFill>
                <a:srgbClr val="404040"/>
              </a:solidFill>
              <a:latin typeface="Helvetica Light"/>
              <a:cs typeface="Helvetica Light"/>
            </a:endParaRPr>
          </a:p>
          <a:p>
            <a:pPr marL="342900" indent="-342900">
              <a:buFont typeface="Arial"/>
              <a:buChar char="•"/>
            </a:pPr>
            <a:r>
              <a:rPr lang="en-US" dirty="0" smtClean="0">
                <a:solidFill>
                  <a:srgbClr val="404040"/>
                </a:solidFill>
                <a:latin typeface="Helvetica Light"/>
                <a:cs typeface="Helvetica Light"/>
              </a:rPr>
              <a:t>We are focused on the </a:t>
            </a:r>
            <a:r>
              <a:rPr lang="en-US" dirty="0">
                <a:solidFill>
                  <a:srgbClr val="40A2CB"/>
                </a:solidFill>
                <a:latin typeface="Helvetica Light"/>
                <a:cs typeface="Helvetica Light"/>
              </a:rPr>
              <a:t>[</a:t>
            </a:r>
            <a:r>
              <a:rPr lang="en-US" dirty="0" smtClean="0">
                <a:solidFill>
                  <a:srgbClr val="40A2CB"/>
                </a:solidFill>
                <a:latin typeface="Helvetica Light"/>
                <a:cs typeface="Helvetica Light"/>
              </a:rPr>
              <a:t>$X billion target niche]</a:t>
            </a:r>
            <a:r>
              <a:rPr lang="en-US" dirty="0" smtClean="0">
                <a:solidFill>
                  <a:srgbClr val="404040"/>
                </a:solidFill>
                <a:latin typeface="Helvetica Light"/>
                <a:cs typeface="Helvetica Light"/>
              </a:rPr>
              <a:t> market.</a:t>
            </a:r>
          </a:p>
          <a:p>
            <a:pPr marL="0" indent="0">
              <a:buNone/>
            </a:pPr>
            <a:endParaRPr lang="en-US" dirty="0">
              <a:solidFill>
                <a:srgbClr val="404040"/>
              </a:solidFill>
              <a:latin typeface="Helvetica Light"/>
              <a:cs typeface="Helvetica Light"/>
            </a:endParaRPr>
          </a:p>
          <a:p>
            <a:pPr marL="0" indent="0">
              <a:buNone/>
            </a:pPr>
            <a:r>
              <a:rPr lang="en-US" sz="3300" dirty="0" smtClean="0">
                <a:solidFill>
                  <a:srgbClr val="404040"/>
                </a:solidFill>
                <a:latin typeface="Helvetica Light"/>
                <a:cs typeface="Helvetica Light"/>
              </a:rPr>
              <a:t>Current Status:</a:t>
            </a:r>
          </a:p>
          <a:p>
            <a:pPr marL="0" indent="0">
              <a:buNone/>
            </a:pPr>
            <a:r>
              <a:rPr lang="en-US" dirty="0" smtClean="0">
                <a:solidFill>
                  <a:srgbClr val="404040"/>
                </a:solidFill>
                <a:latin typeface="Helvetica Light"/>
                <a:cs typeface="Helvetica Light"/>
              </a:rPr>
              <a:t>We are </a:t>
            </a:r>
            <a:r>
              <a:rPr lang="en-US" dirty="0">
                <a:solidFill>
                  <a:srgbClr val="40A2CB"/>
                </a:solidFill>
                <a:latin typeface="Helvetica Light"/>
                <a:cs typeface="Helvetica Light"/>
              </a:rPr>
              <a:t>[</a:t>
            </a:r>
            <a:r>
              <a:rPr lang="en-US" dirty="0" smtClean="0">
                <a:solidFill>
                  <a:srgbClr val="40A2CB"/>
                </a:solidFill>
                <a:latin typeface="Helvetica Light"/>
                <a:cs typeface="Helvetica Light"/>
              </a:rPr>
              <a:t>company stage, e.g. pre-revenue, pre-launch, etc.]</a:t>
            </a:r>
            <a:r>
              <a:rPr lang="en-US" dirty="0" smtClean="0">
                <a:solidFill>
                  <a:srgbClr val="404040"/>
                </a:solidFill>
                <a:latin typeface="Helvetica Light"/>
                <a:cs typeface="Helvetica Light"/>
              </a:rPr>
              <a:t>.</a:t>
            </a:r>
          </a:p>
          <a:p>
            <a:pPr marL="0" indent="0">
              <a:buNone/>
            </a:pPr>
            <a:endParaRPr lang="en-US" dirty="0">
              <a:solidFill>
                <a:srgbClr val="404040"/>
              </a:solidFill>
              <a:latin typeface="Helvetica Light"/>
              <a:cs typeface="Helvetica Light"/>
            </a:endParaRPr>
          </a:p>
          <a:p>
            <a:pPr marL="0" indent="0">
              <a:buNone/>
            </a:pPr>
            <a:r>
              <a:rPr lang="en-US" dirty="0" smtClean="0">
                <a:solidFill>
                  <a:srgbClr val="404040"/>
                </a:solidFill>
                <a:latin typeface="Helvetica Light"/>
                <a:cs typeface="Helvetica Light"/>
              </a:rPr>
              <a:t>Traction to date includes:</a:t>
            </a:r>
          </a:p>
          <a:p>
            <a:pPr marL="410291" indent="-410291">
              <a:buFont typeface="Arial"/>
              <a:buChar char="•"/>
            </a:pPr>
            <a:r>
              <a:rPr lang="en-US" dirty="0" smtClean="0">
                <a:solidFill>
                  <a:srgbClr val="404040"/>
                </a:solidFill>
                <a:latin typeface="Helvetica Light"/>
                <a:cs typeface="Helvetica Light"/>
              </a:rPr>
              <a:t>(Month or Quarter 1): X key metric, Y key metric</a:t>
            </a:r>
          </a:p>
          <a:p>
            <a:pPr marL="410291" indent="-410291">
              <a:buFont typeface="Arial"/>
              <a:buChar char="•"/>
            </a:pPr>
            <a:r>
              <a:rPr lang="en-US" dirty="0" smtClean="0">
                <a:solidFill>
                  <a:srgbClr val="404040"/>
                </a:solidFill>
                <a:latin typeface="Helvetica Light"/>
                <a:cs typeface="Helvetica Light"/>
              </a:rPr>
              <a:t>(Month or Quarter 2): X key metric, Y key metric</a:t>
            </a:r>
          </a:p>
          <a:p>
            <a:pPr marL="0" indent="0">
              <a:buNone/>
            </a:pPr>
            <a:endParaRPr lang="en-US" dirty="0" smtClean="0">
              <a:solidFill>
                <a:srgbClr val="404040"/>
              </a:solidFill>
              <a:latin typeface="Helvetica Light"/>
              <a:cs typeface="Helvetica Light"/>
            </a:endParaRPr>
          </a:p>
          <a:p>
            <a:pPr marL="0" indent="0">
              <a:buNone/>
            </a:pPr>
            <a:r>
              <a:rPr lang="en-US" sz="3300" dirty="0" smtClean="0">
                <a:solidFill>
                  <a:srgbClr val="404040"/>
                </a:solidFill>
                <a:latin typeface="Helvetica Light"/>
                <a:cs typeface="Helvetica Light"/>
              </a:rPr>
              <a:t>Currently Raising:</a:t>
            </a:r>
          </a:p>
          <a:p>
            <a:pPr marL="342900" indent="-342900">
              <a:buFont typeface="Arial"/>
              <a:buChar char="•"/>
            </a:pPr>
            <a:r>
              <a:rPr lang="en-US" dirty="0" smtClean="0">
                <a:solidFill>
                  <a:srgbClr val="40A2CB"/>
                </a:solidFill>
                <a:latin typeface="Helvetica Light"/>
                <a:cs typeface="Helvetica Light"/>
              </a:rPr>
              <a:t>[$X-Y million]</a:t>
            </a:r>
            <a:r>
              <a:rPr lang="en-US" dirty="0" smtClean="0">
                <a:solidFill>
                  <a:srgbClr val="404040"/>
                </a:solidFill>
                <a:latin typeface="Helvetica Light"/>
                <a:cs typeface="Helvetica Light"/>
              </a:rPr>
              <a:t> seed round.</a:t>
            </a:r>
          </a:p>
          <a:p>
            <a:pPr marL="342900" indent="-342900">
              <a:buFont typeface="Arial"/>
              <a:buChar char="•"/>
            </a:pPr>
            <a:r>
              <a:rPr lang="en-US" dirty="0" smtClean="0">
                <a:solidFill>
                  <a:srgbClr val="404040"/>
                </a:solidFill>
                <a:latin typeface="Helvetica Light"/>
                <a:cs typeface="Helvetica Light"/>
              </a:rPr>
              <a:t>Previously raised </a:t>
            </a:r>
            <a:r>
              <a:rPr lang="en-US" dirty="0" smtClean="0">
                <a:solidFill>
                  <a:srgbClr val="40A2CB"/>
                </a:solidFill>
                <a:latin typeface="Helvetica Light"/>
                <a:cs typeface="Helvetica Light"/>
              </a:rPr>
              <a:t>[$X million]</a:t>
            </a:r>
            <a:r>
              <a:rPr lang="en-US" dirty="0" smtClean="0">
                <a:solidFill>
                  <a:srgbClr val="404040"/>
                </a:solidFill>
                <a:latin typeface="Helvetica Light"/>
                <a:cs typeface="Helvetica Light"/>
              </a:rPr>
              <a:t> from </a:t>
            </a:r>
            <a:r>
              <a:rPr lang="en-US" dirty="0" smtClean="0">
                <a:solidFill>
                  <a:srgbClr val="40A2CB"/>
                </a:solidFill>
                <a:latin typeface="Helvetica Light"/>
                <a:cs typeface="Helvetica Light"/>
              </a:rPr>
              <a:t>[investors]</a:t>
            </a:r>
            <a:r>
              <a:rPr lang="en-US" dirty="0">
                <a:solidFill>
                  <a:srgbClr val="404040"/>
                </a:solidFill>
                <a:latin typeface="Helvetica Light"/>
                <a:cs typeface="Helvetica Light"/>
              </a:rPr>
              <a:t>.</a:t>
            </a:r>
            <a:endParaRPr lang="en-US" dirty="0" smtClean="0">
              <a:solidFill>
                <a:srgbClr val="404040"/>
              </a:solidFill>
              <a:latin typeface="Helvetica Light"/>
              <a:cs typeface="Helvetica Light"/>
            </a:endParaRPr>
          </a:p>
          <a:p>
            <a:pPr marL="0" indent="0">
              <a:buNone/>
            </a:pPr>
            <a:endParaRPr lang="en-US" dirty="0" smtClean="0">
              <a:solidFill>
                <a:srgbClr val="404040"/>
              </a:solidFill>
              <a:latin typeface="Helvetica Light"/>
              <a:cs typeface="Helvetica Light"/>
            </a:endParaRPr>
          </a:p>
        </p:txBody>
      </p:sp>
      <p:pic>
        <p:nvPicPr>
          <p:cNvPr id="4" name="Picture 3" descr="ex.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grpSp>
        <p:nvGrpSpPr>
          <p:cNvPr id="14" name="Group 13"/>
          <p:cNvGrpSpPr/>
          <p:nvPr/>
        </p:nvGrpSpPr>
        <p:grpSpPr>
          <a:xfrm>
            <a:off x="5699999" y="979331"/>
            <a:ext cx="3121094" cy="5488552"/>
            <a:chOff x="5699999" y="1248377"/>
            <a:chExt cx="3121094" cy="5219505"/>
          </a:xfrm>
        </p:grpSpPr>
        <p:sp>
          <p:nvSpPr>
            <p:cNvPr id="9" name="Rounded Rectangle 8"/>
            <p:cNvSpPr/>
            <p:nvPr/>
          </p:nvSpPr>
          <p:spPr>
            <a:xfrm>
              <a:off x="5699999" y="1248377"/>
              <a:ext cx="3121094" cy="5219505"/>
            </a:xfrm>
            <a:prstGeom prst="roundRect">
              <a:avLst>
                <a:gd name="adj" fmla="val 8736"/>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276499" y="1388281"/>
              <a:ext cx="1968094" cy="351227"/>
            </a:xfrm>
            <a:prstGeom prst="rect">
              <a:avLst/>
            </a:prstGeom>
            <a:noFill/>
          </p:spPr>
          <p:txBody>
            <a:bodyPr wrap="none" rtlCol="0">
              <a:spAutoFit/>
            </a:bodyPr>
            <a:lstStyle/>
            <a:p>
              <a:pPr algn="ctr"/>
              <a:r>
                <a:rPr lang="en-US" dirty="0" smtClean="0">
                  <a:solidFill>
                    <a:schemeClr val="tx1">
                      <a:lumMod val="50000"/>
                      <a:lumOff val="50000"/>
                    </a:schemeClr>
                  </a:solidFill>
                  <a:latin typeface="Helvetica"/>
                  <a:cs typeface="Helvetica"/>
                </a:rPr>
                <a:t>Team Experience</a:t>
              </a:r>
              <a:endParaRPr lang="en-US" dirty="0">
                <a:solidFill>
                  <a:schemeClr val="tx1">
                    <a:lumMod val="50000"/>
                    <a:lumOff val="50000"/>
                  </a:schemeClr>
                </a:solidFill>
                <a:latin typeface="Helvetica"/>
                <a:cs typeface="Helvetica"/>
              </a:endParaRPr>
            </a:p>
          </p:txBody>
        </p:sp>
        <p:sp>
          <p:nvSpPr>
            <p:cNvPr id="11" name="TextBox 10"/>
            <p:cNvSpPr txBox="1"/>
            <p:nvPr/>
          </p:nvSpPr>
          <p:spPr>
            <a:xfrm>
              <a:off x="5885391" y="3698871"/>
              <a:ext cx="2750310" cy="351227"/>
            </a:xfrm>
            <a:prstGeom prst="rect">
              <a:avLst/>
            </a:prstGeom>
            <a:noFill/>
          </p:spPr>
          <p:txBody>
            <a:bodyPr wrap="none" rtlCol="0">
              <a:spAutoFit/>
            </a:bodyPr>
            <a:lstStyle/>
            <a:p>
              <a:pPr algn="ctr"/>
              <a:r>
                <a:rPr lang="en-US" dirty="0" smtClean="0">
                  <a:solidFill>
                    <a:schemeClr val="tx1">
                      <a:lumMod val="50000"/>
                      <a:lumOff val="50000"/>
                    </a:schemeClr>
                  </a:solidFill>
                  <a:latin typeface="Helvetica"/>
                  <a:cs typeface="Helvetica"/>
                </a:rPr>
                <a:t>Pilot Customers/Partners</a:t>
              </a:r>
              <a:endParaRPr lang="en-US" dirty="0">
                <a:solidFill>
                  <a:schemeClr val="tx1">
                    <a:lumMod val="50000"/>
                    <a:lumOff val="50000"/>
                  </a:schemeClr>
                </a:solidFill>
                <a:latin typeface="Helvetica"/>
                <a:cs typeface="Helvetica"/>
              </a:endParaRPr>
            </a:p>
          </p:txBody>
        </p:sp>
        <p:cxnSp>
          <p:nvCxnSpPr>
            <p:cNvPr id="13" name="Straight Connector 12"/>
            <p:cNvCxnSpPr/>
            <p:nvPr/>
          </p:nvCxnSpPr>
          <p:spPr>
            <a:xfrm>
              <a:off x="6003307" y="4078962"/>
              <a:ext cx="2475351"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15" name="Straight Connector 14"/>
          <p:cNvCxnSpPr/>
          <p:nvPr/>
        </p:nvCxnSpPr>
        <p:spPr>
          <a:xfrm>
            <a:off x="6003307" y="1510087"/>
            <a:ext cx="2475351"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6261873" y="2171584"/>
            <a:ext cx="2014543" cy="63219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Helvetica Light"/>
                <a:cs typeface="Helvetica Light"/>
              </a:rPr>
              <a:t>Logos of Past Companies &amp; Top Schools</a:t>
            </a:r>
            <a:endParaRPr lang="en-US" sz="1200" dirty="0">
              <a:latin typeface="Helvetica Light"/>
              <a:cs typeface="Helvetica Light"/>
            </a:endParaRPr>
          </a:p>
        </p:txBody>
      </p:sp>
      <p:sp>
        <p:nvSpPr>
          <p:cNvPr id="33" name="Rectangle 32"/>
          <p:cNvSpPr/>
          <p:nvPr/>
        </p:nvSpPr>
        <p:spPr>
          <a:xfrm>
            <a:off x="6261873" y="4548902"/>
            <a:ext cx="2014543" cy="63219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latin typeface="Helvetica Light"/>
                <a:cs typeface="Helvetica Light"/>
              </a:rPr>
              <a:t>Logos or Other Proof of Early Traction</a:t>
            </a:r>
            <a:endParaRPr lang="en-US" sz="1200" dirty="0">
              <a:latin typeface="Helvetica Light"/>
              <a:cs typeface="Helvetica Light"/>
            </a:endParaRPr>
          </a:p>
        </p:txBody>
      </p:sp>
      <p:sp>
        <p:nvSpPr>
          <p:cNvPr id="6" name="TextBox 5"/>
          <p:cNvSpPr txBox="1"/>
          <p:nvPr/>
        </p:nvSpPr>
        <p:spPr>
          <a:xfrm>
            <a:off x="8821093" y="6483684"/>
            <a:ext cx="313009" cy="369332"/>
          </a:xfrm>
          <a:prstGeom prst="rect">
            <a:avLst/>
          </a:prstGeom>
          <a:noFill/>
        </p:spPr>
        <p:txBody>
          <a:bodyPr wrap="none" rtlCol="0">
            <a:spAutoFit/>
          </a:bodyPr>
          <a:lstStyle/>
          <a:p>
            <a:r>
              <a:rPr lang="en-US" dirty="0" smtClean="0">
                <a:solidFill>
                  <a:schemeClr val="tx1">
                    <a:lumMod val="75000"/>
                    <a:lumOff val="25000"/>
                  </a:schemeClr>
                </a:solidFill>
                <a:latin typeface="Helvetica Light"/>
                <a:cs typeface="Helvetica Light"/>
              </a:rPr>
              <a:t>2</a:t>
            </a:r>
            <a:endParaRPr lang="en-US"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2490080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6" name="TextBox 5"/>
          <p:cNvSpPr txBox="1"/>
          <p:nvPr/>
        </p:nvSpPr>
        <p:spPr>
          <a:xfrm>
            <a:off x="236147" y="530166"/>
            <a:ext cx="8765613" cy="1077218"/>
          </a:xfrm>
          <a:prstGeom prst="rect">
            <a:avLst/>
          </a:prstGeom>
          <a:noFill/>
        </p:spPr>
        <p:txBody>
          <a:bodyPr wrap="square" rtlCol="0">
            <a:spAutoFit/>
          </a:bodyPr>
          <a:lstStyle/>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Too much copy.</a:t>
            </a:r>
          </a:p>
          <a:p>
            <a:pPr marL="685800" indent="-685800">
              <a:buFont typeface="Wingdings" charset="2"/>
              <a:buChar char="Ø"/>
            </a:pPr>
            <a:r>
              <a:rPr lang="en-US" sz="3200" b="1" dirty="0" smtClean="0">
                <a:solidFill>
                  <a:srgbClr val="FFFFFF"/>
                </a:solidFill>
                <a:effectLst>
                  <a:outerShdw blurRad="50800" dist="38100" dir="2700000" algn="tl" rotWithShape="0">
                    <a:prstClr val="black">
                      <a:alpha val="40000"/>
                    </a:prstClr>
                  </a:outerShdw>
                </a:effectLst>
                <a:latin typeface="Helvetica"/>
                <a:cs typeface="Helvetica"/>
              </a:rPr>
              <a:t>Too many details (vs. the KEY details)</a:t>
            </a:r>
          </a:p>
        </p:txBody>
      </p:sp>
      <p:sp>
        <p:nvSpPr>
          <p:cNvPr id="3" name="TextBox 2"/>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18</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10929709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6" name="TextBox 5"/>
          <p:cNvSpPr txBox="1"/>
          <p:nvPr/>
        </p:nvSpPr>
        <p:spPr>
          <a:xfrm>
            <a:off x="236147" y="530166"/>
            <a:ext cx="8765613" cy="1569660"/>
          </a:xfrm>
          <a:prstGeom prst="rect">
            <a:avLst/>
          </a:prstGeom>
          <a:noFill/>
        </p:spPr>
        <p:txBody>
          <a:bodyPr wrap="square" rtlCol="0">
            <a:spAutoFit/>
          </a:bodyPr>
          <a:lstStyle/>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Too much copy.</a:t>
            </a:r>
          </a:p>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Too many details (vs. the KEY details)</a:t>
            </a:r>
          </a:p>
          <a:p>
            <a:pPr marL="685800" indent="-685800">
              <a:buFont typeface="Wingdings" charset="2"/>
              <a:buChar char="Ø"/>
            </a:pPr>
            <a:r>
              <a:rPr lang="en-US" sz="3200" b="1" dirty="0" smtClean="0">
                <a:solidFill>
                  <a:srgbClr val="FFFFFF"/>
                </a:solidFill>
                <a:effectLst>
                  <a:outerShdw blurRad="50800" dist="38100" dir="2700000" algn="tl" rotWithShape="0">
                    <a:prstClr val="black">
                      <a:alpha val="40000"/>
                    </a:prstClr>
                  </a:outerShdw>
                </a:effectLst>
                <a:latin typeface="Helvetica"/>
                <a:cs typeface="Helvetica"/>
              </a:rPr>
              <a:t>Not delivered as a compelling story.</a:t>
            </a:r>
          </a:p>
        </p:txBody>
      </p:sp>
      <p:sp>
        <p:nvSpPr>
          <p:cNvPr id="3" name="TextBox 2"/>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19</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5910199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6" name="TextBox 5"/>
          <p:cNvSpPr txBox="1"/>
          <p:nvPr/>
        </p:nvSpPr>
        <p:spPr>
          <a:xfrm>
            <a:off x="236147" y="530166"/>
            <a:ext cx="8765613" cy="1569660"/>
          </a:xfrm>
          <a:prstGeom prst="rect">
            <a:avLst/>
          </a:prstGeom>
          <a:noFill/>
        </p:spPr>
        <p:txBody>
          <a:bodyPr wrap="square" rtlCol="0">
            <a:spAutoFit/>
          </a:bodyPr>
          <a:lstStyle/>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Too much copy.</a:t>
            </a:r>
          </a:p>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Too many details (vs. the KEY details)</a:t>
            </a:r>
          </a:p>
          <a:p>
            <a:pPr marL="685800" indent="-685800">
              <a:buFont typeface="Wingdings" charset="2"/>
              <a:buChar char="Ø"/>
            </a:pPr>
            <a:r>
              <a:rPr lang="en-US" sz="3200" b="1" dirty="0" smtClean="0">
                <a:solidFill>
                  <a:srgbClr val="FFFFFF"/>
                </a:solidFill>
                <a:effectLst>
                  <a:outerShdw blurRad="50800" dist="38100" dir="2700000" algn="tl" rotWithShape="0">
                    <a:prstClr val="black">
                      <a:alpha val="40000"/>
                    </a:prstClr>
                  </a:outerShdw>
                </a:effectLst>
                <a:latin typeface="Helvetica"/>
                <a:cs typeface="Helvetica"/>
              </a:rPr>
              <a:t>Not </a:t>
            </a:r>
            <a:r>
              <a:rPr lang="en-US" sz="3200" b="1" dirty="0">
                <a:solidFill>
                  <a:srgbClr val="FFFFFF"/>
                </a:solidFill>
                <a:effectLst>
                  <a:outerShdw blurRad="50800" dist="38100" dir="2700000" algn="tl" rotWithShape="0">
                    <a:prstClr val="black">
                      <a:alpha val="40000"/>
                    </a:prstClr>
                  </a:outerShdw>
                </a:effectLst>
                <a:latin typeface="Helvetica"/>
                <a:cs typeface="Helvetica"/>
              </a:rPr>
              <a:t>delivered as a compelling story.</a:t>
            </a:r>
          </a:p>
        </p:txBody>
      </p:sp>
      <p:sp>
        <p:nvSpPr>
          <p:cNvPr id="4" name="TextBox 3"/>
          <p:cNvSpPr txBox="1"/>
          <p:nvPr/>
        </p:nvSpPr>
        <p:spPr>
          <a:xfrm>
            <a:off x="178080" y="2793813"/>
            <a:ext cx="8787841" cy="1569660"/>
          </a:xfrm>
          <a:prstGeom prst="rect">
            <a:avLst/>
          </a:prstGeom>
          <a:noFill/>
        </p:spPr>
        <p:txBody>
          <a:bodyPr wrap="square" rtlCol="0">
            <a:spAutoFit/>
          </a:bodyPr>
          <a:lstStyle/>
          <a:p>
            <a:pPr algn="ctr"/>
            <a:r>
              <a:rPr lang="en-US" sz="4800" b="1" dirty="0" smtClean="0">
                <a:solidFill>
                  <a:srgbClr val="FFDB12"/>
                </a:solidFill>
                <a:effectLst>
                  <a:outerShdw blurRad="50800" dist="38100" dir="2700000" algn="tl" rotWithShape="0">
                    <a:prstClr val="black">
                      <a:alpha val="40000"/>
                    </a:prstClr>
                  </a:outerShdw>
                </a:effectLst>
                <a:latin typeface="Helvetica Light"/>
                <a:cs typeface="Helvetica Light"/>
              </a:rPr>
              <a:t>These are hard to follow. The story gets lost in all the noise. </a:t>
            </a:r>
            <a:endParaRPr lang="en-US" sz="48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5" name="TextBox 4"/>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20</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36502151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6" name="TextBox 5"/>
          <p:cNvSpPr txBox="1"/>
          <p:nvPr/>
        </p:nvSpPr>
        <p:spPr>
          <a:xfrm>
            <a:off x="236147" y="530166"/>
            <a:ext cx="8765613" cy="1569660"/>
          </a:xfrm>
          <a:prstGeom prst="rect">
            <a:avLst/>
          </a:prstGeom>
          <a:noFill/>
        </p:spPr>
        <p:txBody>
          <a:bodyPr wrap="square" rtlCol="0">
            <a:spAutoFit/>
          </a:bodyPr>
          <a:lstStyle/>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Too much copy.</a:t>
            </a:r>
          </a:p>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Too many details (vs. the KEY details)</a:t>
            </a:r>
          </a:p>
          <a:p>
            <a:pPr marL="685800" indent="-685800">
              <a:buFont typeface="Wingdings" charset="2"/>
              <a:buChar char="Ø"/>
            </a:pPr>
            <a:r>
              <a:rPr lang="en-US" sz="3200" b="1" dirty="0">
                <a:solidFill>
                  <a:srgbClr val="FFFFFF"/>
                </a:solidFill>
                <a:effectLst>
                  <a:outerShdw blurRad="50800" dist="38100" dir="2700000" algn="tl" rotWithShape="0">
                    <a:prstClr val="black">
                      <a:alpha val="40000"/>
                    </a:prstClr>
                  </a:outerShdw>
                </a:effectLst>
                <a:latin typeface="Helvetica"/>
                <a:cs typeface="Helvetica"/>
              </a:rPr>
              <a:t>Not delivered as a compelling story.</a:t>
            </a:r>
          </a:p>
        </p:txBody>
      </p:sp>
      <p:sp>
        <p:nvSpPr>
          <p:cNvPr id="4" name="Rounded Rectangle 3"/>
          <p:cNvSpPr/>
          <p:nvPr/>
        </p:nvSpPr>
        <p:spPr>
          <a:xfrm>
            <a:off x="178080" y="4770727"/>
            <a:ext cx="5396552" cy="673544"/>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24926" y="4854210"/>
            <a:ext cx="5483390" cy="523220"/>
          </a:xfrm>
          <a:prstGeom prst="rect">
            <a:avLst/>
          </a:prstGeom>
          <a:noFill/>
        </p:spPr>
        <p:txBody>
          <a:bodyPr wrap="square" rtlCol="0">
            <a:spAutoFit/>
          </a:bodyPr>
          <a:lstStyle/>
          <a:p>
            <a:r>
              <a:rPr lang="en-US" sz="1400" b="1" dirty="0" smtClean="0">
                <a:solidFill>
                  <a:srgbClr val="3498E0"/>
                </a:solidFill>
                <a:latin typeface="Times New Roman"/>
                <a:cs typeface="Times New Roman"/>
              </a:rPr>
              <a:t>(As an aside, you should be picking up on the style of The Show by now: short, clear statements, presented in a single, connected story.)</a:t>
            </a:r>
            <a:endParaRPr lang="en-US" sz="1400" b="1" dirty="0">
              <a:solidFill>
                <a:srgbClr val="3498E0"/>
              </a:solidFill>
              <a:latin typeface="Times New Roman"/>
              <a:cs typeface="Times New Roman"/>
            </a:endParaRPr>
          </a:p>
        </p:txBody>
      </p:sp>
      <p:sp>
        <p:nvSpPr>
          <p:cNvPr id="7" name="TextBox 6"/>
          <p:cNvSpPr txBox="1"/>
          <p:nvPr/>
        </p:nvSpPr>
        <p:spPr>
          <a:xfrm>
            <a:off x="178080" y="2793813"/>
            <a:ext cx="8787841" cy="1569660"/>
          </a:xfrm>
          <a:prstGeom prst="rect">
            <a:avLst/>
          </a:prstGeom>
          <a:noFill/>
        </p:spPr>
        <p:txBody>
          <a:bodyPr wrap="square" rtlCol="0">
            <a:spAutoFit/>
          </a:bodyPr>
          <a:lstStyle/>
          <a:p>
            <a:pPr algn="ctr"/>
            <a:r>
              <a:rPr lang="en-US" sz="4800" b="1" dirty="0">
                <a:solidFill>
                  <a:srgbClr val="FFDB12"/>
                </a:solidFill>
                <a:effectLst>
                  <a:outerShdw blurRad="50800" dist="38100" dir="2700000" algn="tl" rotWithShape="0">
                    <a:prstClr val="black">
                      <a:alpha val="40000"/>
                    </a:prstClr>
                  </a:outerShdw>
                </a:effectLst>
                <a:latin typeface="Helvetica Light"/>
                <a:cs typeface="Helvetica Light"/>
              </a:rPr>
              <a:t>These are hard to follow. The story gets lost in all the noise. </a:t>
            </a:r>
          </a:p>
        </p:txBody>
      </p:sp>
      <p:sp>
        <p:nvSpPr>
          <p:cNvPr id="10" name="TextBox 9"/>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20</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29798844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cer-Ball-Goal.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extBox 5"/>
          <p:cNvSpPr txBox="1"/>
          <p:nvPr/>
        </p:nvSpPr>
        <p:spPr>
          <a:xfrm>
            <a:off x="-307473" y="59270"/>
            <a:ext cx="5801902" cy="1384995"/>
          </a:xfrm>
          <a:prstGeom prst="rect">
            <a:avLst/>
          </a:prstGeom>
          <a:noFill/>
        </p:spPr>
        <p:txBody>
          <a:bodyPr wrap="square" rtlCol="0">
            <a:spAutoFit/>
          </a:bodyPr>
          <a:lstStyle/>
          <a:p>
            <a:pPr lvl="1"/>
            <a:r>
              <a:rPr lang="en-US" sz="4200" b="1" dirty="0" smtClean="0">
                <a:solidFill>
                  <a:schemeClr val="bg1"/>
                </a:solidFill>
                <a:effectLst>
                  <a:outerShdw blurRad="50800" dist="38100" dir="2700000" algn="tl" rotWithShape="0">
                    <a:prstClr val="black">
                      <a:alpha val="40000"/>
                    </a:prstClr>
                  </a:outerShdw>
                </a:effectLst>
                <a:latin typeface="Helvetica"/>
                <a:cs typeface="Helvetica"/>
              </a:rPr>
              <a:t>Instead, the </a:t>
            </a:r>
            <a:r>
              <a:rPr lang="en-US" sz="4200" b="1" dirty="0" smtClean="0">
                <a:solidFill>
                  <a:srgbClr val="FFDB12"/>
                </a:solidFill>
                <a:effectLst>
                  <a:outerShdw blurRad="50800" dist="38100" dir="2700000" algn="tl" rotWithShape="0">
                    <a:prstClr val="black">
                      <a:alpha val="40000"/>
                    </a:prstClr>
                  </a:outerShdw>
                </a:effectLst>
                <a:latin typeface="Helvetica"/>
                <a:cs typeface="Helvetica"/>
              </a:rPr>
              <a:t>goal</a:t>
            </a:r>
            <a:r>
              <a:rPr lang="en-US" sz="4200" b="1" dirty="0" smtClean="0">
                <a:solidFill>
                  <a:schemeClr val="bg1"/>
                </a:solidFill>
                <a:effectLst>
                  <a:outerShdw blurRad="50800" dist="38100" dir="2700000" algn="tl" rotWithShape="0">
                    <a:prstClr val="black">
                      <a:alpha val="40000"/>
                    </a:prstClr>
                  </a:outerShdw>
                </a:effectLst>
                <a:latin typeface="Helvetica"/>
                <a:cs typeface="Helvetica"/>
              </a:rPr>
              <a:t> is to convey 3 things:</a:t>
            </a:r>
          </a:p>
        </p:txBody>
      </p:sp>
      <p:sp>
        <p:nvSpPr>
          <p:cNvPr id="18" name="TextBox 17"/>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21</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18219844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cer-Ball-Goal.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extBox 5"/>
          <p:cNvSpPr txBox="1"/>
          <p:nvPr/>
        </p:nvSpPr>
        <p:spPr>
          <a:xfrm>
            <a:off x="-307473" y="59270"/>
            <a:ext cx="5801902" cy="1384995"/>
          </a:xfrm>
          <a:prstGeom prst="rect">
            <a:avLst/>
          </a:prstGeom>
          <a:noFill/>
        </p:spPr>
        <p:txBody>
          <a:bodyPr wrap="square" rtlCol="0">
            <a:spAutoFit/>
          </a:bodyPr>
          <a:lstStyle/>
          <a:p>
            <a:pPr lvl="1"/>
            <a:r>
              <a:rPr lang="en-US" sz="4200" b="1" dirty="0" smtClean="0">
                <a:solidFill>
                  <a:schemeClr val="bg1"/>
                </a:solidFill>
                <a:effectLst>
                  <a:outerShdw blurRad="50800" dist="38100" dir="2700000" algn="tl" rotWithShape="0">
                    <a:prstClr val="black">
                      <a:alpha val="40000"/>
                    </a:prstClr>
                  </a:outerShdw>
                </a:effectLst>
                <a:latin typeface="Helvetica"/>
                <a:cs typeface="Helvetica"/>
              </a:rPr>
              <a:t>Instead, the </a:t>
            </a:r>
            <a:r>
              <a:rPr lang="en-US" sz="4200" b="1" dirty="0" smtClean="0">
                <a:solidFill>
                  <a:srgbClr val="FFDB12"/>
                </a:solidFill>
                <a:effectLst>
                  <a:outerShdw blurRad="50800" dist="38100" dir="2700000" algn="tl" rotWithShape="0">
                    <a:prstClr val="black">
                      <a:alpha val="40000"/>
                    </a:prstClr>
                  </a:outerShdw>
                </a:effectLst>
                <a:latin typeface="Helvetica"/>
                <a:cs typeface="Helvetica"/>
              </a:rPr>
              <a:t>goal</a:t>
            </a:r>
            <a:r>
              <a:rPr lang="en-US" sz="4200" b="1" dirty="0" smtClean="0">
                <a:solidFill>
                  <a:schemeClr val="bg1"/>
                </a:solidFill>
                <a:effectLst>
                  <a:outerShdw blurRad="50800" dist="38100" dir="2700000" algn="tl" rotWithShape="0">
                    <a:prstClr val="black">
                      <a:alpha val="40000"/>
                    </a:prstClr>
                  </a:outerShdw>
                </a:effectLst>
                <a:latin typeface="Helvetica"/>
                <a:cs typeface="Helvetica"/>
              </a:rPr>
              <a:t> is to convey 3 things:</a:t>
            </a:r>
          </a:p>
        </p:txBody>
      </p:sp>
      <p:sp>
        <p:nvSpPr>
          <p:cNvPr id="3" name="Rectangle 2"/>
          <p:cNvSpPr/>
          <p:nvPr/>
        </p:nvSpPr>
        <p:spPr>
          <a:xfrm>
            <a:off x="0" y="1683836"/>
            <a:ext cx="4277895" cy="646331"/>
          </a:xfrm>
          <a:prstGeom prst="rect">
            <a:avLst/>
          </a:prstGeom>
        </p:spPr>
        <p:txBody>
          <a:bodyPr wrap="square">
            <a:spAutoFit/>
          </a:bodyPr>
          <a:lstStyle/>
          <a:p>
            <a:pPr marL="971550" lvl="1" indent="-514350">
              <a:buAutoNum type="arabicPeriod"/>
            </a:pPr>
            <a:r>
              <a:rPr lang="en-US" sz="3600" b="1" dirty="0">
                <a:solidFill>
                  <a:schemeClr val="bg1"/>
                </a:solidFill>
                <a:effectLst>
                  <a:outerShdw blurRad="50800" dist="38100" dir="2700000" algn="tl" rotWithShape="0">
                    <a:prstClr val="black">
                      <a:alpha val="40000"/>
                    </a:prstClr>
                  </a:outerShdw>
                </a:effectLst>
                <a:latin typeface="Helvetica Light"/>
                <a:cs typeface="Helvetica Light"/>
              </a:rPr>
              <a:t>This matters</a:t>
            </a:r>
            <a:r>
              <a:rPr lang="en-US" sz="3600" b="1" dirty="0" smtClean="0">
                <a:solidFill>
                  <a:schemeClr val="bg1"/>
                </a:solidFill>
                <a:effectLst>
                  <a:outerShdw blurRad="50800" dist="38100" dir="2700000" algn="tl" rotWithShape="0">
                    <a:prstClr val="black">
                      <a:alpha val="40000"/>
                    </a:prstClr>
                  </a:outerShdw>
                </a:effectLst>
                <a:latin typeface="Helvetica Light"/>
                <a:cs typeface="Helvetica Light"/>
              </a:rPr>
              <a:t>.</a:t>
            </a:r>
          </a:p>
        </p:txBody>
      </p:sp>
      <p:sp>
        <p:nvSpPr>
          <p:cNvPr id="18" name="TextBox 17"/>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22</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13047456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cer-Ball-Goal.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extBox 5"/>
          <p:cNvSpPr txBox="1"/>
          <p:nvPr/>
        </p:nvSpPr>
        <p:spPr>
          <a:xfrm>
            <a:off x="-307473" y="59270"/>
            <a:ext cx="5801902" cy="1384995"/>
          </a:xfrm>
          <a:prstGeom prst="rect">
            <a:avLst/>
          </a:prstGeom>
          <a:noFill/>
        </p:spPr>
        <p:txBody>
          <a:bodyPr wrap="square" rtlCol="0">
            <a:spAutoFit/>
          </a:bodyPr>
          <a:lstStyle/>
          <a:p>
            <a:pPr lvl="1"/>
            <a:r>
              <a:rPr lang="en-US" sz="4200" b="1" dirty="0" smtClean="0">
                <a:solidFill>
                  <a:schemeClr val="bg1"/>
                </a:solidFill>
                <a:effectLst>
                  <a:outerShdw blurRad="50800" dist="38100" dir="2700000" algn="tl" rotWithShape="0">
                    <a:prstClr val="black">
                      <a:alpha val="40000"/>
                    </a:prstClr>
                  </a:outerShdw>
                </a:effectLst>
                <a:latin typeface="Helvetica"/>
                <a:cs typeface="Helvetica"/>
              </a:rPr>
              <a:t>Instead, the </a:t>
            </a:r>
            <a:r>
              <a:rPr lang="en-US" sz="4200" b="1" dirty="0" smtClean="0">
                <a:solidFill>
                  <a:srgbClr val="FFDB12"/>
                </a:solidFill>
                <a:effectLst>
                  <a:outerShdw blurRad="50800" dist="38100" dir="2700000" algn="tl" rotWithShape="0">
                    <a:prstClr val="black">
                      <a:alpha val="40000"/>
                    </a:prstClr>
                  </a:outerShdw>
                </a:effectLst>
                <a:latin typeface="Helvetica"/>
                <a:cs typeface="Helvetica"/>
              </a:rPr>
              <a:t>goal</a:t>
            </a:r>
            <a:r>
              <a:rPr lang="en-US" sz="4200" b="1" dirty="0" smtClean="0">
                <a:solidFill>
                  <a:schemeClr val="bg1"/>
                </a:solidFill>
                <a:effectLst>
                  <a:outerShdw blurRad="50800" dist="38100" dir="2700000" algn="tl" rotWithShape="0">
                    <a:prstClr val="black">
                      <a:alpha val="40000"/>
                    </a:prstClr>
                  </a:outerShdw>
                </a:effectLst>
                <a:latin typeface="Helvetica"/>
                <a:cs typeface="Helvetica"/>
              </a:rPr>
              <a:t> is to convey 3 things:</a:t>
            </a:r>
          </a:p>
        </p:txBody>
      </p:sp>
      <p:sp>
        <p:nvSpPr>
          <p:cNvPr id="3" name="Rectangle 2"/>
          <p:cNvSpPr/>
          <p:nvPr/>
        </p:nvSpPr>
        <p:spPr>
          <a:xfrm>
            <a:off x="0" y="1683836"/>
            <a:ext cx="4277895" cy="2862322"/>
          </a:xfrm>
          <a:prstGeom prst="rect">
            <a:avLst/>
          </a:prstGeom>
        </p:spPr>
        <p:txBody>
          <a:bodyPr wrap="square">
            <a:spAutoFit/>
          </a:bodyPr>
          <a:lstStyle/>
          <a:p>
            <a:pPr marL="971550" lvl="1" indent="-514350">
              <a:buAutoNum type="arabicPeriod"/>
            </a:pPr>
            <a:r>
              <a:rPr lang="en-US" sz="3600" b="1" dirty="0">
                <a:solidFill>
                  <a:schemeClr val="bg1"/>
                </a:solidFill>
                <a:effectLst>
                  <a:outerShdw blurRad="50800" dist="38100" dir="2700000" algn="tl" rotWithShape="0">
                    <a:prstClr val="black">
                      <a:alpha val="40000"/>
                    </a:prstClr>
                  </a:outerShdw>
                </a:effectLst>
                <a:latin typeface="Helvetica Light"/>
                <a:cs typeface="Helvetica Light"/>
              </a:rPr>
              <a:t>This matters</a:t>
            </a:r>
            <a:r>
              <a:rPr lang="en-US" sz="3600" b="1" dirty="0" smtClean="0">
                <a:solidFill>
                  <a:schemeClr val="bg1"/>
                </a:solidFill>
                <a:effectLst>
                  <a:outerShdw blurRad="50800" dist="38100" dir="2700000" algn="tl" rotWithShape="0">
                    <a:prstClr val="black">
                      <a:alpha val="40000"/>
                    </a:prstClr>
                  </a:outerShdw>
                </a:effectLst>
                <a:latin typeface="Helvetica Light"/>
                <a:cs typeface="Helvetica Light"/>
              </a:rPr>
              <a:t>.</a:t>
            </a:r>
          </a:p>
          <a:p>
            <a:pPr lvl="1"/>
            <a:endParaRPr lang="en-US" sz="3600" b="1" dirty="0">
              <a:solidFill>
                <a:schemeClr val="bg1"/>
              </a:solidFill>
              <a:effectLst>
                <a:outerShdw blurRad="50800" dist="38100" dir="2700000" algn="tl" rotWithShape="0">
                  <a:prstClr val="black">
                    <a:alpha val="40000"/>
                  </a:prstClr>
                </a:outerShdw>
              </a:effectLst>
              <a:latin typeface="Helvetica Light"/>
              <a:cs typeface="Helvetica Light"/>
            </a:endParaRPr>
          </a:p>
          <a:p>
            <a:pPr marL="971550" lvl="1" indent="-514350">
              <a:buAutoNum type="arabicPeriod"/>
            </a:pPr>
            <a:r>
              <a:rPr lang="en-US" sz="3600" b="1" dirty="0" smtClean="0">
                <a:solidFill>
                  <a:schemeClr val="bg1"/>
                </a:solidFill>
                <a:effectLst>
                  <a:outerShdw blurRad="50800" dist="38100" dir="2700000" algn="tl" rotWithShape="0">
                    <a:prstClr val="black">
                      <a:alpha val="40000"/>
                    </a:prstClr>
                  </a:outerShdw>
                </a:effectLst>
                <a:latin typeface="Helvetica Light"/>
                <a:cs typeface="Helvetica Light"/>
              </a:rPr>
              <a:t>We’re the people to do it.</a:t>
            </a:r>
          </a:p>
          <a:p>
            <a:pPr lvl="1"/>
            <a:endParaRPr lang="en-US" sz="3600" b="1" dirty="0">
              <a:solidFill>
                <a:schemeClr val="bg1"/>
              </a:solidFill>
              <a:effectLst>
                <a:outerShdw blurRad="50800" dist="38100" dir="2700000" algn="tl" rotWithShape="0">
                  <a:prstClr val="black">
                    <a:alpha val="40000"/>
                  </a:prstClr>
                </a:outerShdw>
              </a:effectLst>
              <a:latin typeface="Helvetica Light"/>
              <a:cs typeface="Helvetica Light"/>
            </a:endParaRPr>
          </a:p>
        </p:txBody>
      </p:sp>
      <p:sp>
        <p:nvSpPr>
          <p:cNvPr id="18" name="TextBox 17"/>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23</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8253153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cer-Ball-Goal.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extBox 5"/>
          <p:cNvSpPr txBox="1"/>
          <p:nvPr/>
        </p:nvSpPr>
        <p:spPr>
          <a:xfrm>
            <a:off x="-307473" y="59270"/>
            <a:ext cx="5801902" cy="1384995"/>
          </a:xfrm>
          <a:prstGeom prst="rect">
            <a:avLst/>
          </a:prstGeom>
          <a:noFill/>
        </p:spPr>
        <p:txBody>
          <a:bodyPr wrap="square" rtlCol="0">
            <a:spAutoFit/>
          </a:bodyPr>
          <a:lstStyle/>
          <a:p>
            <a:pPr lvl="1"/>
            <a:r>
              <a:rPr lang="en-US" sz="4200" b="1" dirty="0" smtClean="0">
                <a:solidFill>
                  <a:schemeClr val="bg1"/>
                </a:solidFill>
                <a:effectLst>
                  <a:outerShdw blurRad="50800" dist="38100" dir="2700000" algn="tl" rotWithShape="0">
                    <a:prstClr val="black">
                      <a:alpha val="40000"/>
                    </a:prstClr>
                  </a:outerShdw>
                </a:effectLst>
                <a:latin typeface="Helvetica"/>
                <a:cs typeface="Helvetica"/>
              </a:rPr>
              <a:t>Instead, the </a:t>
            </a:r>
            <a:r>
              <a:rPr lang="en-US" sz="4200" b="1" dirty="0" smtClean="0">
                <a:solidFill>
                  <a:srgbClr val="FFDB12"/>
                </a:solidFill>
                <a:effectLst>
                  <a:outerShdw blurRad="50800" dist="38100" dir="2700000" algn="tl" rotWithShape="0">
                    <a:prstClr val="black">
                      <a:alpha val="40000"/>
                    </a:prstClr>
                  </a:outerShdw>
                </a:effectLst>
                <a:latin typeface="Helvetica"/>
                <a:cs typeface="Helvetica"/>
              </a:rPr>
              <a:t>goal</a:t>
            </a:r>
            <a:r>
              <a:rPr lang="en-US" sz="4200" b="1" dirty="0" smtClean="0">
                <a:solidFill>
                  <a:schemeClr val="bg1"/>
                </a:solidFill>
                <a:effectLst>
                  <a:outerShdw blurRad="50800" dist="38100" dir="2700000" algn="tl" rotWithShape="0">
                    <a:prstClr val="black">
                      <a:alpha val="40000"/>
                    </a:prstClr>
                  </a:outerShdw>
                </a:effectLst>
                <a:latin typeface="Helvetica"/>
                <a:cs typeface="Helvetica"/>
              </a:rPr>
              <a:t> is to convey 3 things:</a:t>
            </a:r>
          </a:p>
        </p:txBody>
      </p:sp>
      <p:sp>
        <p:nvSpPr>
          <p:cNvPr id="3" name="Rectangle 2"/>
          <p:cNvSpPr/>
          <p:nvPr/>
        </p:nvSpPr>
        <p:spPr>
          <a:xfrm>
            <a:off x="0" y="1683836"/>
            <a:ext cx="4277895" cy="3970318"/>
          </a:xfrm>
          <a:prstGeom prst="rect">
            <a:avLst/>
          </a:prstGeom>
        </p:spPr>
        <p:txBody>
          <a:bodyPr wrap="square">
            <a:spAutoFit/>
          </a:bodyPr>
          <a:lstStyle/>
          <a:p>
            <a:pPr marL="971550" lvl="1" indent="-514350">
              <a:buAutoNum type="arabicPeriod"/>
            </a:pPr>
            <a:r>
              <a:rPr lang="en-US" sz="3600" b="1" dirty="0">
                <a:solidFill>
                  <a:schemeClr val="bg1"/>
                </a:solidFill>
                <a:effectLst>
                  <a:outerShdw blurRad="50800" dist="38100" dir="2700000" algn="tl" rotWithShape="0">
                    <a:prstClr val="black">
                      <a:alpha val="40000"/>
                    </a:prstClr>
                  </a:outerShdw>
                </a:effectLst>
                <a:latin typeface="Helvetica Light"/>
                <a:cs typeface="Helvetica Light"/>
              </a:rPr>
              <a:t>This matters</a:t>
            </a:r>
            <a:r>
              <a:rPr lang="en-US" sz="3600" b="1" dirty="0" smtClean="0">
                <a:solidFill>
                  <a:schemeClr val="bg1"/>
                </a:solidFill>
                <a:effectLst>
                  <a:outerShdw blurRad="50800" dist="38100" dir="2700000" algn="tl" rotWithShape="0">
                    <a:prstClr val="black">
                      <a:alpha val="40000"/>
                    </a:prstClr>
                  </a:outerShdw>
                </a:effectLst>
                <a:latin typeface="Helvetica Light"/>
                <a:cs typeface="Helvetica Light"/>
              </a:rPr>
              <a:t>.</a:t>
            </a:r>
          </a:p>
          <a:p>
            <a:pPr lvl="1"/>
            <a:endParaRPr lang="en-US" sz="3600" b="1" dirty="0">
              <a:solidFill>
                <a:schemeClr val="bg1"/>
              </a:solidFill>
              <a:effectLst>
                <a:outerShdw blurRad="50800" dist="38100" dir="2700000" algn="tl" rotWithShape="0">
                  <a:prstClr val="black">
                    <a:alpha val="40000"/>
                  </a:prstClr>
                </a:outerShdw>
              </a:effectLst>
              <a:latin typeface="Helvetica Light"/>
              <a:cs typeface="Helvetica Light"/>
            </a:endParaRPr>
          </a:p>
          <a:p>
            <a:pPr marL="971550" lvl="1" indent="-514350">
              <a:buAutoNum type="arabicPeriod"/>
            </a:pPr>
            <a:r>
              <a:rPr lang="en-US" sz="3600" b="1" dirty="0" smtClean="0">
                <a:solidFill>
                  <a:schemeClr val="bg1"/>
                </a:solidFill>
                <a:effectLst>
                  <a:outerShdw blurRad="50800" dist="38100" dir="2700000" algn="tl" rotWithShape="0">
                    <a:prstClr val="black">
                      <a:alpha val="40000"/>
                    </a:prstClr>
                  </a:outerShdw>
                </a:effectLst>
                <a:latin typeface="Helvetica Light"/>
                <a:cs typeface="Helvetica Light"/>
              </a:rPr>
              <a:t>We’re the people to do it.</a:t>
            </a:r>
          </a:p>
          <a:p>
            <a:pPr lvl="1"/>
            <a:endParaRPr lang="en-US" sz="3600" b="1" dirty="0">
              <a:solidFill>
                <a:schemeClr val="bg1"/>
              </a:solidFill>
              <a:effectLst>
                <a:outerShdw blurRad="50800" dist="38100" dir="2700000" algn="tl" rotWithShape="0">
                  <a:prstClr val="black">
                    <a:alpha val="40000"/>
                  </a:prstClr>
                </a:outerShdw>
              </a:effectLst>
              <a:latin typeface="Helvetica Light"/>
              <a:cs typeface="Helvetica Light"/>
            </a:endParaRPr>
          </a:p>
          <a:p>
            <a:pPr marL="971550" lvl="1" indent="-514350">
              <a:buAutoNum type="arabicPeriod"/>
            </a:pPr>
            <a:r>
              <a:rPr lang="en-US" sz="3600" b="1" dirty="0">
                <a:solidFill>
                  <a:schemeClr val="bg1"/>
                </a:solidFill>
                <a:effectLst>
                  <a:outerShdw blurRad="50800" dist="38100" dir="2700000" algn="tl" rotWithShape="0">
                    <a:prstClr val="black">
                      <a:alpha val="40000"/>
                    </a:prstClr>
                  </a:outerShdw>
                </a:effectLst>
                <a:latin typeface="Helvetica Light"/>
                <a:cs typeface="Helvetica Light"/>
              </a:rPr>
              <a:t>It’s </a:t>
            </a:r>
            <a:r>
              <a:rPr lang="en-US" sz="3600" b="1" dirty="0" smtClean="0">
                <a:solidFill>
                  <a:schemeClr val="bg1"/>
                </a:solidFill>
                <a:effectLst>
                  <a:outerShdw blurRad="50800" dist="38100" dir="2700000" algn="tl" rotWithShape="0">
                    <a:prstClr val="black">
                      <a:alpha val="40000"/>
                    </a:prstClr>
                  </a:outerShdw>
                </a:effectLst>
                <a:latin typeface="Helvetica Light"/>
                <a:cs typeface="Helvetica Light"/>
              </a:rPr>
              <a:t>already happening</a:t>
            </a:r>
            <a:r>
              <a:rPr lang="en-US" sz="3600" b="1" dirty="0">
                <a:solidFill>
                  <a:schemeClr val="bg1"/>
                </a:solidFill>
                <a:effectLst>
                  <a:outerShdw blurRad="50800" dist="38100" dir="2700000" algn="tl" rotWithShape="0">
                    <a:prstClr val="black">
                      <a:alpha val="40000"/>
                    </a:prstClr>
                  </a:outerShdw>
                </a:effectLst>
                <a:latin typeface="Helvetica Light"/>
                <a:cs typeface="Helvetica Light"/>
              </a:rPr>
              <a:t>.</a:t>
            </a:r>
          </a:p>
        </p:txBody>
      </p:sp>
      <p:sp>
        <p:nvSpPr>
          <p:cNvPr id="18" name="TextBox 17"/>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24</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1235897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cer-Ball-Goal.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extBox 5"/>
          <p:cNvSpPr txBox="1"/>
          <p:nvPr/>
        </p:nvSpPr>
        <p:spPr>
          <a:xfrm>
            <a:off x="-307473" y="59270"/>
            <a:ext cx="5801902" cy="1384995"/>
          </a:xfrm>
          <a:prstGeom prst="rect">
            <a:avLst/>
          </a:prstGeom>
          <a:noFill/>
        </p:spPr>
        <p:txBody>
          <a:bodyPr wrap="square" rtlCol="0">
            <a:spAutoFit/>
          </a:bodyPr>
          <a:lstStyle/>
          <a:p>
            <a:pPr lvl="1"/>
            <a:r>
              <a:rPr lang="en-US" sz="4200" b="1" dirty="0" smtClean="0">
                <a:solidFill>
                  <a:schemeClr val="bg1"/>
                </a:solidFill>
                <a:effectLst>
                  <a:outerShdw blurRad="50800" dist="38100" dir="2700000" algn="tl" rotWithShape="0">
                    <a:prstClr val="black">
                      <a:alpha val="40000"/>
                    </a:prstClr>
                  </a:outerShdw>
                </a:effectLst>
                <a:latin typeface="Helvetica"/>
                <a:cs typeface="Helvetica"/>
              </a:rPr>
              <a:t>Instead, the </a:t>
            </a:r>
            <a:r>
              <a:rPr lang="en-US" sz="4200" b="1" dirty="0" smtClean="0">
                <a:solidFill>
                  <a:srgbClr val="FFDB12"/>
                </a:solidFill>
                <a:effectLst>
                  <a:outerShdw blurRad="50800" dist="38100" dir="2700000" algn="tl" rotWithShape="0">
                    <a:prstClr val="black">
                      <a:alpha val="40000"/>
                    </a:prstClr>
                  </a:outerShdw>
                </a:effectLst>
                <a:latin typeface="Helvetica"/>
                <a:cs typeface="Helvetica"/>
              </a:rPr>
              <a:t>goal</a:t>
            </a:r>
            <a:r>
              <a:rPr lang="en-US" sz="4200" b="1" dirty="0" smtClean="0">
                <a:solidFill>
                  <a:schemeClr val="bg1"/>
                </a:solidFill>
                <a:effectLst>
                  <a:outerShdw blurRad="50800" dist="38100" dir="2700000" algn="tl" rotWithShape="0">
                    <a:prstClr val="black">
                      <a:alpha val="40000"/>
                    </a:prstClr>
                  </a:outerShdw>
                </a:effectLst>
                <a:latin typeface="Helvetica"/>
                <a:cs typeface="Helvetica"/>
              </a:rPr>
              <a:t> is to convey 3 things:</a:t>
            </a:r>
          </a:p>
        </p:txBody>
      </p:sp>
      <p:sp>
        <p:nvSpPr>
          <p:cNvPr id="3" name="Rectangle 2"/>
          <p:cNvSpPr/>
          <p:nvPr/>
        </p:nvSpPr>
        <p:spPr>
          <a:xfrm>
            <a:off x="0" y="1683836"/>
            <a:ext cx="4277895" cy="3970318"/>
          </a:xfrm>
          <a:prstGeom prst="rect">
            <a:avLst/>
          </a:prstGeom>
        </p:spPr>
        <p:txBody>
          <a:bodyPr wrap="square">
            <a:spAutoFit/>
          </a:bodyPr>
          <a:lstStyle/>
          <a:p>
            <a:pPr marL="971550" lvl="1" indent="-514350">
              <a:buAutoNum type="arabicPeriod"/>
            </a:pPr>
            <a:r>
              <a:rPr lang="en-US" sz="3600" b="1" dirty="0">
                <a:solidFill>
                  <a:schemeClr val="bg1"/>
                </a:solidFill>
                <a:effectLst>
                  <a:outerShdw blurRad="50800" dist="38100" dir="2700000" algn="tl" rotWithShape="0">
                    <a:prstClr val="black">
                      <a:alpha val="40000"/>
                    </a:prstClr>
                  </a:outerShdw>
                </a:effectLst>
                <a:latin typeface="Helvetica Light"/>
                <a:cs typeface="Helvetica Light"/>
              </a:rPr>
              <a:t>This matters</a:t>
            </a:r>
            <a:r>
              <a:rPr lang="en-US" sz="3600" b="1" dirty="0" smtClean="0">
                <a:solidFill>
                  <a:schemeClr val="bg1"/>
                </a:solidFill>
                <a:effectLst>
                  <a:outerShdw blurRad="50800" dist="38100" dir="2700000" algn="tl" rotWithShape="0">
                    <a:prstClr val="black">
                      <a:alpha val="40000"/>
                    </a:prstClr>
                  </a:outerShdw>
                </a:effectLst>
                <a:latin typeface="Helvetica Light"/>
                <a:cs typeface="Helvetica Light"/>
              </a:rPr>
              <a:t>.</a:t>
            </a:r>
          </a:p>
          <a:p>
            <a:pPr lvl="1"/>
            <a:endParaRPr lang="en-US" sz="3600" b="1" dirty="0">
              <a:solidFill>
                <a:schemeClr val="bg1"/>
              </a:solidFill>
              <a:effectLst>
                <a:outerShdw blurRad="50800" dist="38100" dir="2700000" algn="tl" rotWithShape="0">
                  <a:prstClr val="black">
                    <a:alpha val="40000"/>
                  </a:prstClr>
                </a:outerShdw>
              </a:effectLst>
              <a:latin typeface="Helvetica Light"/>
              <a:cs typeface="Helvetica Light"/>
            </a:endParaRPr>
          </a:p>
          <a:p>
            <a:pPr marL="971550" lvl="1" indent="-514350">
              <a:buAutoNum type="arabicPeriod"/>
            </a:pPr>
            <a:r>
              <a:rPr lang="en-US" sz="3600" b="1" dirty="0" smtClean="0">
                <a:solidFill>
                  <a:schemeClr val="bg1"/>
                </a:solidFill>
                <a:effectLst>
                  <a:outerShdw blurRad="50800" dist="38100" dir="2700000" algn="tl" rotWithShape="0">
                    <a:prstClr val="black">
                      <a:alpha val="40000"/>
                    </a:prstClr>
                  </a:outerShdw>
                </a:effectLst>
                <a:latin typeface="Helvetica Light"/>
                <a:cs typeface="Helvetica Light"/>
              </a:rPr>
              <a:t>We’re the people to do it.</a:t>
            </a:r>
          </a:p>
          <a:p>
            <a:pPr lvl="1"/>
            <a:endParaRPr lang="en-US" sz="3600" b="1" dirty="0">
              <a:solidFill>
                <a:schemeClr val="bg1"/>
              </a:solidFill>
              <a:effectLst>
                <a:outerShdw blurRad="50800" dist="38100" dir="2700000" algn="tl" rotWithShape="0">
                  <a:prstClr val="black">
                    <a:alpha val="40000"/>
                  </a:prstClr>
                </a:outerShdw>
              </a:effectLst>
              <a:latin typeface="Helvetica Light"/>
              <a:cs typeface="Helvetica Light"/>
            </a:endParaRPr>
          </a:p>
          <a:p>
            <a:pPr marL="971550" lvl="1" indent="-514350">
              <a:buAutoNum type="arabicPeriod"/>
            </a:pPr>
            <a:r>
              <a:rPr lang="en-US" sz="3600" b="1" dirty="0">
                <a:solidFill>
                  <a:schemeClr val="bg1"/>
                </a:solidFill>
                <a:effectLst>
                  <a:outerShdw blurRad="50800" dist="38100" dir="2700000" algn="tl" rotWithShape="0">
                    <a:prstClr val="black">
                      <a:alpha val="40000"/>
                    </a:prstClr>
                  </a:outerShdw>
                </a:effectLst>
                <a:latin typeface="Helvetica Light"/>
                <a:cs typeface="Helvetica Light"/>
              </a:rPr>
              <a:t>It’s </a:t>
            </a:r>
            <a:r>
              <a:rPr lang="en-US" sz="3600" b="1" dirty="0" smtClean="0">
                <a:solidFill>
                  <a:schemeClr val="bg1"/>
                </a:solidFill>
                <a:effectLst>
                  <a:outerShdw blurRad="50800" dist="38100" dir="2700000" algn="tl" rotWithShape="0">
                    <a:prstClr val="black">
                      <a:alpha val="40000"/>
                    </a:prstClr>
                  </a:outerShdw>
                </a:effectLst>
                <a:latin typeface="Helvetica Light"/>
                <a:cs typeface="Helvetica Light"/>
              </a:rPr>
              <a:t>already happening</a:t>
            </a:r>
            <a:r>
              <a:rPr lang="en-US" sz="3600" b="1" dirty="0">
                <a:solidFill>
                  <a:schemeClr val="bg1"/>
                </a:solidFill>
                <a:effectLst>
                  <a:outerShdw blurRad="50800" dist="38100" dir="2700000" algn="tl" rotWithShape="0">
                    <a:prstClr val="black">
                      <a:alpha val="40000"/>
                    </a:prstClr>
                  </a:outerShdw>
                </a:effectLst>
                <a:latin typeface="Helvetica Light"/>
                <a:cs typeface="Helvetica Light"/>
              </a:rPr>
              <a:t>.</a:t>
            </a:r>
          </a:p>
        </p:txBody>
      </p:sp>
      <p:sp>
        <p:nvSpPr>
          <p:cNvPr id="9" name="Rounded Rectangle 8"/>
          <p:cNvSpPr/>
          <p:nvPr/>
        </p:nvSpPr>
        <p:spPr>
          <a:xfrm>
            <a:off x="4720798" y="1604633"/>
            <a:ext cx="1917050" cy="897071"/>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846616" y="1683836"/>
            <a:ext cx="1837158" cy="738664"/>
          </a:xfrm>
          <a:prstGeom prst="rect">
            <a:avLst/>
          </a:prstGeom>
          <a:noFill/>
        </p:spPr>
        <p:txBody>
          <a:bodyPr wrap="square" rtlCol="0">
            <a:spAutoFit/>
          </a:bodyPr>
          <a:lstStyle/>
          <a:p>
            <a:r>
              <a:rPr lang="en-US" sz="1400" b="1" dirty="0" smtClean="0">
                <a:solidFill>
                  <a:srgbClr val="3498E0"/>
                </a:solidFill>
                <a:latin typeface="Times New Roman"/>
                <a:cs typeface="Times New Roman"/>
              </a:rPr>
              <a:t>The problem is truly painful and the opportunity is huge. </a:t>
            </a:r>
            <a:endParaRPr lang="en-US" sz="1400" b="1" dirty="0">
              <a:solidFill>
                <a:srgbClr val="3498E0"/>
              </a:solidFill>
              <a:latin typeface="Times New Roman"/>
              <a:cs typeface="Times New Roman"/>
            </a:endParaRPr>
          </a:p>
        </p:txBody>
      </p:sp>
      <p:pic>
        <p:nvPicPr>
          <p:cNvPr id="11" name="Picture 10"/>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a:ext>
            </a:extLst>
          </a:blip>
          <a:srcRect/>
          <a:stretch/>
        </p:blipFill>
        <p:spPr>
          <a:xfrm rot="1800000" flipH="1">
            <a:off x="3712122" y="1704732"/>
            <a:ext cx="997857" cy="813922"/>
          </a:xfrm>
          <a:prstGeom prst="rect">
            <a:avLst/>
          </a:prstGeom>
          <a:effectLst>
            <a:outerShdw blurRad="50800" dist="38100" dir="2700000" algn="tl" rotWithShape="0">
              <a:prstClr val="black">
                <a:alpha val="40000"/>
              </a:prstClr>
            </a:outerShdw>
          </a:effectLst>
        </p:spPr>
      </p:pic>
      <p:sp>
        <p:nvSpPr>
          <p:cNvPr id="18" name="TextBox 17"/>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25</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29851509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cer-Ball-Goal.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extBox 5"/>
          <p:cNvSpPr txBox="1"/>
          <p:nvPr/>
        </p:nvSpPr>
        <p:spPr>
          <a:xfrm>
            <a:off x="-307473" y="59270"/>
            <a:ext cx="5801902" cy="1384995"/>
          </a:xfrm>
          <a:prstGeom prst="rect">
            <a:avLst/>
          </a:prstGeom>
          <a:noFill/>
        </p:spPr>
        <p:txBody>
          <a:bodyPr wrap="square" rtlCol="0">
            <a:spAutoFit/>
          </a:bodyPr>
          <a:lstStyle/>
          <a:p>
            <a:pPr lvl="1"/>
            <a:r>
              <a:rPr lang="en-US" sz="4200" b="1" dirty="0" smtClean="0">
                <a:solidFill>
                  <a:schemeClr val="bg1"/>
                </a:solidFill>
                <a:effectLst>
                  <a:outerShdw blurRad="50800" dist="38100" dir="2700000" algn="tl" rotWithShape="0">
                    <a:prstClr val="black">
                      <a:alpha val="40000"/>
                    </a:prstClr>
                  </a:outerShdw>
                </a:effectLst>
                <a:latin typeface="Helvetica"/>
                <a:cs typeface="Helvetica"/>
              </a:rPr>
              <a:t>Instead, the </a:t>
            </a:r>
            <a:r>
              <a:rPr lang="en-US" sz="4200" b="1" dirty="0" smtClean="0">
                <a:solidFill>
                  <a:srgbClr val="FFDB12"/>
                </a:solidFill>
                <a:effectLst>
                  <a:outerShdw blurRad="50800" dist="38100" dir="2700000" algn="tl" rotWithShape="0">
                    <a:prstClr val="black">
                      <a:alpha val="40000"/>
                    </a:prstClr>
                  </a:outerShdw>
                </a:effectLst>
                <a:latin typeface="Helvetica"/>
                <a:cs typeface="Helvetica"/>
              </a:rPr>
              <a:t>goal</a:t>
            </a:r>
            <a:r>
              <a:rPr lang="en-US" sz="4200" b="1" dirty="0" smtClean="0">
                <a:solidFill>
                  <a:schemeClr val="bg1"/>
                </a:solidFill>
                <a:effectLst>
                  <a:outerShdw blurRad="50800" dist="38100" dir="2700000" algn="tl" rotWithShape="0">
                    <a:prstClr val="black">
                      <a:alpha val="40000"/>
                    </a:prstClr>
                  </a:outerShdw>
                </a:effectLst>
                <a:latin typeface="Helvetica"/>
                <a:cs typeface="Helvetica"/>
              </a:rPr>
              <a:t> is to convey 3 things:</a:t>
            </a:r>
          </a:p>
        </p:txBody>
      </p:sp>
      <p:sp>
        <p:nvSpPr>
          <p:cNvPr id="3" name="Rectangle 2"/>
          <p:cNvSpPr/>
          <p:nvPr/>
        </p:nvSpPr>
        <p:spPr>
          <a:xfrm>
            <a:off x="0" y="1683836"/>
            <a:ext cx="4277895" cy="3970318"/>
          </a:xfrm>
          <a:prstGeom prst="rect">
            <a:avLst/>
          </a:prstGeom>
        </p:spPr>
        <p:txBody>
          <a:bodyPr wrap="square">
            <a:spAutoFit/>
          </a:bodyPr>
          <a:lstStyle/>
          <a:p>
            <a:pPr marL="971550" lvl="1" indent="-514350">
              <a:buAutoNum type="arabicPeriod"/>
            </a:pPr>
            <a:r>
              <a:rPr lang="en-US" sz="3600" b="1" dirty="0">
                <a:solidFill>
                  <a:schemeClr val="bg1"/>
                </a:solidFill>
                <a:effectLst>
                  <a:outerShdw blurRad="50800" dist="38100" dir="2700000" algn="tl" rotWithShape="0">
                    <a:prstClr val="black">
                      <a:alpha val="40000"/>
                    </a:prstClr>
                  </a:outerShdw>
                </a:effectLst>
                <a:latin typeface="Helvetica Light"/>
                <a:cs typeface="Helvetica Light"/>
              </a:rPr>
              <a:t>This matters</a:t>
            </a:r>
            <a:r>
              <a:rPr lang="en-US" sz="3600" b="1" dirty="0" smtClean="0">
                <a:solidFill>
                  <a:schemeClr val="bg1"/>
                </a:solidFill>
                <a:effectLst>
                  <a:outerShdw blurRad="50800" dist="38100" dir="2700000" algn="tl" rotWithShape="0">
                    <a:prstClr val="black">
                      <a:alpha val="40000"/>
                    </a:prstClr>
                  </a:outerShdw>
                </a:effectLst>
                <a:latin typeface="Helvetica Light"/>
                <a:cs typeface="Helvetica Light"/>
              </a:rPr>
              <a:t>.</a:t>
            </a:r>
          </a:p>
          <a:p>
            <a:pPr lvl="1"/>
            <a:endParaRPr lang="en-US" sz="3600" b="1" dirty="0">
              <a:solidFill>
                <a:schemeClr val="bg1"/>
              </a:solidFill>
              <a:effectLst>
                <a:outerShdw blurRad="50800" dist="38100" dir="2700000" algn="tl" rotWithShape="0">
                  <a:prstClr val="black">
                    <a:alpha val="40000"/>
                  </a:prstClr>
                </a:outerShdw>
              </a:effectLst>
              <a:latin typeface="Helvetica Light"/>
              <a:cs typeface="Helvetica Light"/>
            </a:endParaRPr>
          </a:p>
          <a:p>
            <a:pPr marL="971550" lvl="1" indent="-514350">
              <a:buAutoNum type="arabicPeriod"/>
            </a:pPr>
            <a:r>
              <a:rPr lang="en-US" sz="3600" b="1" dirty="0" smtClean="0">
                <a:solidFill>
                  <a:schemeClr val="bg1"/>
                </a:solidFill>
                <a:effectLst>
                  <a:outerShdw blurRad="50800" dist="38100" dir="2700000" algn="tl" rotWithShape="0">
                    <a:prstClr val="black">
                      <a:alpha val="40000"/>
                    </a:prstClr>
                  </a:outerShdw>
                </a:effectLst>
                <a:latin typeface="Helvetica Light"/>
                <a:cs typeface="Helvetica Light"/>
              </a:rPr>
              <a:t>We’re the people to do it.</a:t>
            </a:r>
          </a:p>
          <a:p>
            <a:pPr lvl="1"/>
            <a:endParaRPr lang="en-US" sz="3600" b="1" dirty="0">
              <a:solidFill>
                <a:schemeClr val="bg1"/>
              </a:solidFill>
              <a:effectLst>
                <a:outerShdw blurRad="50800" dist="38100" dir="2700000" algn="tl" rotWithShape="0">
                  <a:prstClr val="black">
                    <a:alpha val="40000"/>
                  </a:prstClr>
                </a:outerShdw>
              </a:effectLst>
              <a:latin typeface="Helvetica Light"/>
              <a:cs typeface="Helvetica Light"/>
            </a:endParaRPr>
          </a:p>
          <a:p>
            <a:pPr marL="971550" lvl="1" indent="-514350">
              <a:buAutoNum type="arabicPeriod"/>
            </a:pPr>
            <a:r>
              <a:rPr lang="en-US" sz="3600" b="1" dirty="0">
                <a:solidFill>
                  <a:schemeClr val="bg1"/>
                </a:solidFill>
                <a:effectLst>
                  <a:outerShdw blurRad="50800" dist="38100" dir="2700000" algn="tl" rotWithShape="0">
                    <a:prstClr val="black">
                      <a:alpha val="40000"/>
                    </a:prstClr>
                  </a:outerShdw>
                </a:effectLst>
                <a:latin typeface="Helvetica Light"/>
                <a:cs typeface="Helvetica Light"/>
              </a:rPr>
              <a:t>It’s </a:t>
            </a:r>
            <a:r>
              <a:rPr lang="en-US" sz="3600" b="1" dirty="0" smtClean="0">
                <a:solidFill>
                  <a:schemeClr val="bg1"/>
                </a:solidFill>
                <a:effectLst>
                  <a:outerShdw blurRad="50800" dist="38100" dir="2700000" algn="tl" rotWithShape="0">
                    <a:prstClr val="black">
                      <a:alpha val="40000"/>
                    </a:prstClr>
                  </a:outerShdw>
                </a:effectLst>
                <a:latin typeface="Helvetica Light"/>
                <a:cs typeface="Helvetica Light"/>
              </a:rPr>
              <a:t>already happening</a:t>
            </a:r>
            <a:r>
              <a:rPr lang="en-US" sz="3600" b="1" dirty="0">
                <a:solidFill>
                  <a:schemeClr val="bg1"/>
                </a:solidFill>
                <a:effectLst>
                  <a:outerShdw blurRad="50800" dist="38100" dir="2700000" algn="tl" rotWithShape="0">
                    <a:prstClr val="black">
                      <a:alpha val="40000"/>
                    </a:prstClr>
                  </a:outerShdw>
                </a:effectLst>
                <a:latin typeface="Helvetica Light"/>
                <a:cs typeface="Helvetica Light"/>
              </a:rPr>
              <a:t>.</a:t>
            </a:r>
          </a:p>
        </p:txBody>
      </p:sp>
      <p:sp>
        <p:nvSpPr>
          <p:cNvPr id="9" name="Rounded Rectangle 8"/>
          <p:cNvSpPr/>
          <p:nvPr/>
        </p:nvSpPr>
        <p:spPr>
          <a:xfrm>
            <a:off x="4720798" y="1604633"/>
            <a:ext cx="1917050" cy="897071"/>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846616" y="1683836"/>
            <a:ext cx="1837158" cy="738664"/>
          </a:xfrm>
          <a:prstGeom prst="rect">
            <a:avLst/>
          </a:prstGeom>
          <a:noFill/>
        </p:spPr>
        <p:txBody>
          <a:bodyPr wrap="square" rtlCol="0">
            <a:spAutoFit/>
          </a:bodyPr>
          <a:lstStyle/>
          <a:p>
            <a:r>
              <a:rPr lang="en-US" sz="1400" b="1" dirty="0" smtClean="0">
                <a:solidFill>
                  <a:srgbClr val="3498E0"/>
                </a:solidFill>
                <a:latin typeface="Times New Roman"/>
                <a:cs typeface="Times New Roman"/>
              </a:rPr>
              <a:t>The problem is truly painful and the opportunity is huge. </a:t>
            </a:r>
            <a:endParaRPr lang="en-US" sz="1400" b="1" dirty="0">
              <a:solidFill>
                <a:srgbClr val="3498E0"/>
              </a:solidFill>
              <a:latin typeface="Times New Roman"/>
              <a:cs typeface="Times New Roman"/>
            </a:endParaRPr>
          </a:p>
        </p:txBody>
      </p:sp>
      <p:pic>
        <p:nvPicPr>
          <p:cNvPr id="11" name="Picture 10"/>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a:ext>
            </a:extLst>
          </a:blip>
          <a:srcRect/>
          <a:stretch/>
        </p:blipFill>
        <p:spPr>
          <a:xfrm rot="1800000" flipH="1">
            <a:off x="3712122" y="1704732"/>
            <a:ext cx="997857" cy="813922"/>
          </a:xfrm>
          <a:prstGeom prst="rect">
            <a:avLst/>
          </a:prstGeom>
          <a:effectLst>
            <a:outerShdw blurRad="50800" dist="38100" dir="2700000" algn="tl" rotWithShape="0">
              <a:prstClr val="black">
                <a:alpha val="40000"/>
              </a:prstClr>
            </a:outerShdw>
          </a:effectLst>
        </p:spPr>
      </p:pic>
      <p:sp>
        <p:nvSpPr>
          <p:cNvPr id="12" name="Rounded Rectangle 11"/>
          <p:cNvSpPr/>
          <p:nvPr/>
        </p:nvSpPr>
        <p:spPr>
          <a:xfrm>
            <a:off x="5194038" y="3066516"/>
            <a:ext cx="1917050" cy="897071"/>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319856" y="3145719"/>
            <a:ext cx="1837158" cy="738664"/>
          </a:xfrm>
          <a:prstGeom prst="rect">
            <a:avLst/>
          </a:prstGeom>
          <a:noFill/>
        </p:spPr>
        <p:txBody>
          <a:bodyPr wrap="square" rtlCol="0">
            <a:spAutoFit/>
          </a:bodyPr>
          <a:lstStyle/>
          <a:p>
            <a:r>
              <a:rPr lang="en-US" sz="1400" b="1" dirty="0" smtClean="0">
                <a:solidFill>
                  <a:srgbClr val="3498E0"/>
                </a:solidFill>
                <a:latin typeface="Times New Roman"/>
                <a:cs typeface="Times New Roman"/>
              </a:rPr>
              <a:t>Your team has the talent and the unfair advantages to win.</a:t>
            </a:r>
            <a:endParaRPr lang="en-US" sz="1400" b="1" dirty="0">
              <a:solidFill>
                <a:srgbClr val="3498E0"/>
              </a:solidFill>
              <a:latin typeface="Times New Roman"/>
              <a:cs typeface="Times New Roman"/>
            </a:endParaRPr>
          </a:p>
        </p:txBody>
      </p:sp>
      <p:pic>
        <p:nvPicPr>
          <p:cNvPr id="14" name="Picture 13"/>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5">
                    <a14:imgEffect>
                      <a14:brightnessContrast bright="100000" contrast="-70000"/>
                    </a14:imgEffect>
                  </a14:imgLayer>
                </a14:imgProps>
              </a:ext>
              <a:ext uri="{28A0092B-C50C-407E-A947-70E740481C1C}">
                <a14:useLocalDpi xmlns:a14="http://schemas.microsoft.com/office/drawing/2010/main"/>
              </a:ext>
            </a:extLst>
          </a:blip>
          <a:srcRect/>
          <a:stretch/>
        </p:blipFill>
        <p:spPr>
          <a:xfrm rot="1800000" flipH="1">
            <a:off x="4185362" y="3166615"/>
            <a:ext cx="997857" cy="813922"/>
          </a:xfrm>
          <a:prstGeom prst="rect">
            <a:avLst/>
          </a:prstGeom>
          <a:effectLst>
            <a:outerShdw blurRad="50800" dist="38100" dir="2700000" algn="tl" rotWithShape="0">
              <a:prstClr val="black">
                <a:alpha val="40000"/>
              </a:prstClr>
            </a:outerShdw>
          </a:effectLst>
        </p:spPr>
      </p:pic>
      <p:sp>
        <p:nvSpPr>
          <p:cNvPr id="18" name="TextBox 17"/>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26</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2467654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rot="16200000">
            <a:off x="3280250" y="253788"/>
            <a:ext cx="2604450" cy="7559813"/>
          </a:xfrm>
          <a:prstGeom prst="roundRect">
            <a:avLst>
              <a:gd name="adj" fmla="val 8736"/>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Problem</a:t>
            </a:r>
            <a:endParaRPr lang="en-US" sz="3600" dirty="0">
              <a:solidFill>
                <a:schemeClr val="tx1">
                  <a:lumMod val="75000"/>
                  <a:lumOff val="25000"/>
                </a:schemeClr>
              </a:solidFill>
            </a:endParaRPr>
          </a:p>
        </p:txBody>
      </p:sp>
      <p:pic>
        <p:nvPicPr>
          <p:cNvPr id="4" name="Picture 3" descr="ex.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sp>
        <p:nvSpPr>
          <p:cNvPr id="6" name="Text Placeholder 5"/>
          <p:cNvSpPr>
            <a:spLocks noGrp="1"/>
          </p:cNvSpPr>
          <p:nvPr>
            <p:ph type="body" sz="quarter" idx="14"/>
          </p:nvPr>
        </p:nvSpPr>
        <p:spPr>
          <a:xfrm>
            <a:off x="765578" y="1132398"/>
            <a:ext cx="7736738" cy="4488900"/>
          </a:xfrm>
        </p:spPr>
        <p:txBody>
          <a:bodyPr/>
          <a:lstStyle/>
          <a:p>
            <a:pPr marL="0" indent="0" algn="ctr">
              <a:buNone/>
            </a:pPr>
            <a:r>
              <a:rPr lang="en-US" b="1" dirty="0" smtClean="0">
                <a:solidFill>
                  <a:srgbClr val="40A2CB"/>
                </a:solidFill>
                <a:latin typeface="Helvetica Light"/>
                <a:cs typeface="Helvetica Light"/>
              </a:rPr>
              <a:t>[The succinct problem statement you aim to address goes here. Use plain language – no jargon.]</a:t>
            </a:r>
            <a:endParaRPr lang="en-US" dirty="0">
              <a:latin typeface="Helvetica Light"/>
              <a:cs typeface="Helvetica Light"/>
            </a:endParaRPr>
          </a:p>
        </p:txBody>
      </p:sp>
      <p:pic>
        <p:nvPicPr>
          <p:cNvPr id="32" name="Picture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0841" y="3938287"/>
            <a:ext cx="856142" cy="856142"/>
          </a:xfrm>
          <a:prstGeom prst="rect">
            <a:avLst/>
          </a:prstGeom>
        </p:spPr>
      </p:pic>
      <p:pic>
        <p:nvPicPr>
          <p:cNvPr id="33" name="Picture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5788" y="3895480"/>
            <a:ext cx="961014" cy="926725"/>
          </a:xfrm>
          <a:prstGeom prst="rect">
            <a:avLst/>
          </a:prstGeom>
        </p:spPr>
      </p:pic>
      <p:sp>
        <p:nvSpPr>
          <p:cNvPr id="34" name="TextBox 33"/>
          <p:cNvSpPr txBox="1"/>
          <p:nvPr/>
        </p:nvSpPr>
        <p:spPr>
          <a:xfrm>
            <a:off x="1552300" y="3113546"/>
            <a:ext cx="1467068" cy="523220"/>
          </a:xfrm>
          <a:prstGeom prst="rect">
            <a:avLst/>
          </a:prstGeom>
          <a:noFill/>
        </p:spPr>
        <p:txBody>
          <a:bodyPr wrap="none" rtlCol="0">
            <a:spAutoFit/>
          </a:bodyPr>
          <a:lstStyle/>
          <a:p>
            <a:pPr algn="ctr"/>
            <a:r>
              <a:rPr lang="en-US" sz="1400" dirty="0" smtClean="0">
                <a:solidFill>
                  <a:srgbClr val="40A1CB"/>
                </a:solidFill>
                <a:latin typeface="Helvetica Light"/>
                <a:cs typeface="Helvetica Light"/>
              </a:rPr>
              <a:t>[Customer Tries</a:t>
            </a:r>
          </a:p>
          <a:p>
            <a:pPr algn="ctr"/>
            <a:r>
              <a:rPr lang="en-US" sz="1400" dirty="0" smtClean="0">
                <a:solidFill>
                  <a:srgbClr val="40A1CB"/>
                </a:solidFill>
                <a:latin typeface="Helvetica Light"/>
                <a:cs typeface="Helvetica Light"/>
              </a:rPr>
              <a:t>Something]</a:t>
            </a:r>
            <a:endParaRPr lang="en-US" sz="1400" dirty="0">
              <a:solidFill>
                <a:srgbClr val="40A1CB"/>
              </a:solidFill>
              <a:latin typeface="Helvetica Light"/>
              <a:cs typeface="Helvetica Light"/>
            </a:endParaRPr>
          </a:p>
        </p:txBody>
      </p:sp>
      <p:sp>
        <p:nvSpPr>
          <p:cNvPr id="35" name="TextBox 34"/>
          <p:cNvSpPr txBox="1"/>
          <p:nvPr/>
        </p:nvSpPr>
        <p:spPr>
          <a:xfrm>
            <a:off x="3968198" y="3113546"/>
            <a:ext cx="1264818" cy="523220"/>
          </a:xfrm>
          <a:prstGeom prst="rect">
            <a:avLst/>
          </a:prstGeom>
          <a:noFill/>
        </p:spPr>
        <p:txBody>
          <a:bodyPr wrap="none" rtlCol="0">
            <a:spAutoFit/>
          </a:bodyPr>
          <a:lstStyle/>
          <a:p>
            <a:pPr algn="ctr"/>
            <a:r>
              <a:rPr lang="en-US" sz="1400" dirty="0" smtClean="0">
                <a:solidFill>
                  <a:srgbClr val="40A1CB"/>
                </a:solidFill>
                <a:latin typeface="Helvetica Light"/>
                <a:cs typeface="Helvetica Light"/>
              </a:rPr>
              <a:t>[Here’s Their</a:t>
            </a:r>
          </a:p>
          <a:p>
            <a:pPr algn="ctr"/>
            <a:r>
              <a:rPr lang="en-US" sz="1400" dirty="0" smtClean="0">
                <a:solidFill>
                  <a:srgbClr val="40A1CB"/>
                </a:solidFill>
                <a:latin typeface="Helvetica Light"/>
                <a:cs typeface="Helvetica Light"/>
              </a:rPr>
              <a:t>Terrible Pain]</a:t>
            </a:r>
            <a:endParaRPr lang="en-US" sz="1400" dirty="0">
              <a:solidFill>
                <a:srgbClr val="40A1CB"/>
              </a:solidFill>
              <a:latin typeface="Helvetica Light"/>
              <a:cs typeface="Helvetica Light"/>
            </a:endParaRPr>
          </a:p>
        </p:txBody>
      </p:sp>
      <p:sp>
        <p:nvSpPr>
          <p:cNvPr id="36" name="TextBox 35"/>
          <p:cNvSpPr txBox="1"/>
          <p:nvPr/>
        </p:nvSpPr>
        <p:spPr>
          <a:xfrm>
            <a:off x="5856039" y="3113546"/>
            <a:ext cx="2140342" cy="523220"/>
          </a:xfrm>
          <a:prstGeom prst="rect">
            <a:avLst/>
          </a:prstGeom>
          <a:noFill/>
        </p:spPr>
        <p:txBody>
          <a:bodyPr wrap="none" rtlCol="0">
            <a:spAutoFit/>
          </a:bodyPr>
          <a:lstStyle/>
          <a:p>
            <a:pPr algn="ctr"/>
            <a:r>
              <a:rPr lang="en-US" sz="1400" dirty="0" smtClean="0">
                <a:solidFill>
                  <a:srgbClr val="40A1CB"/>
                </a:solidFill>
                <a:latin typeface="Helvetica Light"/>
                <a:cs typeface="Helvetica Light"/>
              </a:rPr>
              <a:t>[Existing Solutions</a:t>
            </a:r>
          </a:p>
          <a:p>
            <a:pPr algn="ctr"/>
            <a:r>
              <a:rPr lang="en-US" sz="1400" dirty="0" smtClean="0">
                <a:solidFill>
                  <a:srgbClr val="40A1CB"/>
                </a:solidFill>
                <a:latin typeface="Helvetica Light"/>
                <a:cs typeface="Helvetica Light"/>
              </a:rPr>
              <a:t>Are Broken/Nonexistent]</a:t>
            </a:r>
            <a:endParaRPr lang="en-US" sz="1400" dirty="0">
              <a:solidFill>
                <a:srgbClr val="40A1CB"/>
              </a:solidFill>
              <a:latin typeface="Helvetica Light"/>
              <a:cs typeface="Helvetica Light"/>
            </a:endParaRPr>
          </a:p>
        </p:txBody>
      </p:sp>
      <p:grpSp>
        <p:nvGrpSpPr>
          <p:cNvPr id="41" name="Group 40"/>
          <p:cNvGrpSpPr/>
          <p:nvPr/>
        </p:nvGrpSpPr>
        <p:grpSpPr>
          <a:xfrm>
            <a:off x="6447274" y="3870482"/>
            <a:ext cx="939410" cy="921814"/>
            <a:chOff x="7314439" y="5659509"/>
            <a:chExt cx="641630" cy="629612"/>
          </a:xfrm>
        </p:grpSpPr>
        <p:pic>
          <p:nvPicPr>
            <p:cNvPr id="37" name="Picture 3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4439" y="5659509"/>
              <a:ext cx="336830" cy="324812"/>
            </a:xfrm>
            <a:prstGeom prst="rect">
              <a:avLst/>
            </a:prstGeom>
          </p:spPr>
        </p:pic>
        <p:pic>
          <p:nvPicPr>
            <p:cNvPr id="39" name="Picture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66839" y="5811909"/>
              <a:ext cx="336830" cy="324812"/>
            </a:xfrm>
            <a:prstGeom prst="rect">
              <a:avLst/>
            </a:prstGeom>
          </p:spPr>
        </p:pic>
        <p:pic>
          <p:nvPicPr>
            <p:cNvPr id="40" name="Picture 3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19239" y="5964309"/>
              <a:ext cx="336830" cy="324812"/>
            </a:xfrm>
            <a:prstGeom prst="rect">
              <a:avLst/>
            </a:prstGeom>
          </p:spPr>
        </p:pic>
      </p:grpSp>
      <p:grpSp>
        <p:nvGrpSpPr>
          <p:cNvPr id="22" name="Group 21"/>
          <p:cNvGrpSpPr/>
          <p:nvPr/>
        </p:nvGrpSpPr>
        <p:grpSpPr>
          <a:xfrm>
            <a:off x="-1395662" y="3005215"/>
            <a:ext cx="2726128" cy="2176791"/>
            <a:chOff x="1043521" y="-1798674"/>
            <a:chExt cx="2478298" cy="1920698"/>
          </a:xfrm>
        </p:grpSpPr>
        <p:grpSp>
          <p:nvGrpSpPr>
            <p:cNvPr id="23" name="Group 22"/>
            <p:cNvGrpSpPr/>
            <p:nvPr/>
          </p:nvGrpSpPr>
          <p:grpSpPr>
            <a:xfrm>
              <a:off x="1043521" y="-1798674"/>
              <a:ext cx="2478298" cy="1920698"/>
              <a:chOff x="8862172" y="2277935"/>
              <a:chExt cx="2478298" cy="1920698"/>
            </a:xfrm>
          </p:grpSpPr>
          <p:sp>
            <p:nvSpPr>
              <p:cNvPr id="25" name="Folded Corner 24"/>
              <p:cNvSpPr/>
              <p:nvPr/>
            </p:nvSpPr>
            <p:spPr>
              <a:xfrm>
                <a:off x="8862172" y="2277935"/>
                <a:ext cx="2478298" cy="1920698"/>
              </a:xfrm>
              <a:prstGeom prst="foldedCorner">
                <a:avLst/>
              </a:prstGeom>
              <a:solidFill>
                <a:srgbClr val="E3DF3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6" name="TextBox 25"/>
              <p:cNvSpPr txBox="1"/>
              <p:nvPr/>
            </p:nvSpPr>
            <p:spPr>
              <a:xfrm>
                <a:off x="9639213" y="3502269"/>
                <a:ext cx="1543546" cy="611027"/>
              </a:xfrm>
              <a:prstGeom prst="rect">
                <a:avLst/>
              </a:prstGeom>
              <a:noFill/>
            </p:spPr>
            <p:txBody>
              <a:bodyPr wrap="none" rtlCol="0">
                <a:spAutoFit/>
              </a:bodyPr>
              <a:lstStyle/>
              <a:p>
                <a:r>
                  <a:rPr lang="en-US" sz="1300" b="1" dirty="0">
                    <a:latin typeface="Times New Roman"/>
                    <a:cs typeface="Times New Roman"/>
                  </a:rPr>
                  <a:t>David Beisel</a:t>
                </a:r>
              </a:p>
              <a:p>
                <a:r>
                  <a:rPr lang="en-US" sz="1300" dirty="0">
                    <a:latin typeface="Times New Roman"/>
                    <a:cs typeface="Times New Roman"/>
                  </a:rPr>
                  <a:t>Co-Founder &amp; Partner</a:t>
                </a:r>
              </a:p>
              <a:p>
                <a:r>
                  <a:rPr lang="en-US" sz="1300" dirty="0">
                    <a:latin typeface="Times New Roman"/>
                    <a:cs typeface="Times New Roman"/>
                  </a:rPr>
                  <a:t>NextView Ventures</a:t>
                </a:r>
              </a:p>
            </p:txBody>
          </p:sp>
          <p:sp>
            <p:nvSpPr>
              <p:cNvPr id="27" name="Rectangle 26"/>
              <p:cNvSpPr/>
              <p:nvPr/>
            </p:nvSpPr>
            <p:spPr>
              <a:xfrm>
                <a:off x="8903385" y="2328038"/>
                <a:ext cx="2408438" cy="964065"/>
              </a:xfrm>
              <a:prstGeom prst="rect">
                <a:avLst/>
              </a:prstGeom>
            </p:spPr>
            <p:txBody>
              <a:bodyPr wrap="square">
                <a:spAutoFit/>
              </a:bodyPr>
              <a:lstStyle/>
              <a:p>
                <a:pPr algn="dist"/>
                <a:r>
                  <a:rPr lang="en-US" sz="1300" dirty="0" smtClean="0">
                    <a:solidFill>
                      <a:srgbClr val="414141"/>
                    </a:solidFill>
                    <a:latin typeface="Times New Roman"/>
                    <a:cs typeface="Times New Roman"/>
                  </a:rPr>
                  <a:t>To better illustrate your problem, as well as convey the emotional arc to someone who’s less immersed in it than you, consider adding some visual components such as these.</a:t>
                </a:r>
                <a:endParaRPr lang="en-US" sz="1300" dirty="0">
                  <a:solidFill>
                    <a:srgbClr val="414141"/>
                  </a:solidFill>
                  <a:latin typeface="Times New Roman"/>
                  <a:cs typeface="Times New Roman"/>
                </a:endParaRPr>
              </a:p>
            </p:txBody>
          </p:sp>
        </p:grpSp>
        <p:pic>
          <p:nvPicPr>
            <p:cNvPr id="24" name="Picture 23" descr="beisel_01_sq.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29032" y="-730180"/>
              <a:ext cx="724678" cy="822960"/>
            </a:xfrm>
            <a:prstGeom prst="ellipse">
              <a:avLst/>
            </a:prstGeom>
          </p:spPr>
        </p:pic>
      </p:grpSp>
      <p:sp>
        <p:nvSpPr>
          <p:cNvPr id="28" name="TextBox 27"/>
          <p:cNvSpPr txBox="1"/>
          <p:nvPr/>
        </p:nvSpPr>
        <p:spPr>
          <a:xfrm>
            <a:off x="8821093" y="6483684"/>
            <a:ext cx="313009" cy="369332"/>
          </a:xfrm>
          <a:prstGeom prst="rect">
            <a:avLst/>
          </a:prstGeom>
          <a:noFill/>
        </p:spPr>
        <p:txBody>
          <a:bodyPr wrap="none" rtlCol="0">
            <a:spAutoFit/>
          </a:bodyPr>
          <a:lstStyle/>
          <a:p>
            <a:r>
              <a:rPr lang="en-US" dirty="0">
                <a:solidFill>
                  <a:schemeClr val="tx1">
                    <a:lumMod val="75000"/>
                    <a:lumOff val="25000"/>
                  </a:schemeClr>
                </a:solidFill>
                <a:latin typeface="Helvetica Light"/>
                <a:cs typeface="Helvetica Light"/>
              </a:rPr>
              <a:t>3</a:t>
            </a:r>
          </a:p>
        </p:txBody>
      </p:sp>
    </p:spTree>
    <p:extLst>
      <p:ext uri="{BB962C8B-B14F-4D97-AF65-F5344CB8AC3E}">
        <p14:creationId xmlns:p14="http://schemas.microsoft.com/office/powerpoint/2010/main" val="478034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cer-Ball-Goal.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extBox 5"/>
          <p:cNvSpPr txBox="1"/>
          <p:nvPr/>
        </p:nvSpPr>
        <p:spPr>
          <a:xfrm>
            <a:off x="-307473" y="59270"/>
            <a:ext cx="5801902" cy="1384995"/>
          </a:xfrm>
          <a:prstGeom prst="rect">
            <a:avLst/>
          </a:prstGeom>
          <a:noFill/>
        </p:spPr>
        <p:txBody>
          <a:bodyPr wrap="square" rtlCol="0">
            <a:spAutoFit/>
          </a:bodyPr>
          <a:lstStyle/>
          <a:p>
            <a:pPr lvl="1"/>
            <a:r>
              <a:rPr lang="en-US" sz="4200" b="1" dirty="0" smtClean="0">
                <a:solidFill>
                  <a:schemeClr val="bg1"/>
                </a:solidFill>
                <a:effectLst>
                  <a:outerShdw blurRad="50800" dist="38100" dir="2700000" algn="tl" rotWithShape="0">
                    <a:prstClr val="black">
                      <a:alpha val="40000"/>
                    </a:prstClr>
                  </a:outerShdw>
                </a:effectLst>
                <a:latin typeface="Helvetica"/>
                <a:cs typeface="Helvetica"/>
              </a:rPr>
              <a:t>Instead, the </a:t>
            </a:r>
            <a:r>
              <a:rPr lang="en-US" sz="4200" b="1" dirty="0" smtClean="0">
                <a:solidFill>
                  <a:srgbClr val="FFDB12"/>
                </a:solidFill>
                <a:effectLst>
                  <a:outerShdw blurRad="50800" dist="38100" dir="2700000" algn="tl" rotWithShape="0">
                    <a:prstClr val="black">
                      <a:alpha val="40000"/>
                    </a:prstClr>
                  </a:outerShdw>
                </a:effectLst>
                <a:latin typeface="Helvetica"/>
                <a:cs typeface="Helvetica"/>
              </a:rPr>
              <a:t>goal</a:t>
            </a:r>
            <a:r>
              <a:rPr lang="en-US" sz="4200" b="1" dirty="0" smtClean="0">
                <a:solidFill>
                  <a:schemeClr val="bg1"/>
                </a:solidFill>
                <a:effectLst>
                  <a:outerShdw blurRad="50800" dist="38100" dir="2700000" algn="tl" rotWithShape="0">
                    <a:prstClr val="black">
                      <a:alpha val="40000"/>
                    </a:prstClr>
                  </a:outerShdw>
                </a:effectLst>
                <a:latin typeface="Helvetica"/>
                <a:cs typeface="Helvetica"/>
              </a:rPr>
              <a:t> is to convey 3 things:</a:t>
            </a:r>
          </a:p>
        </p:txBody>
      </p:sp>
      <p:sp>
        <p:nvSpPr>
          <p:cNvPr id="3" name="Rectangle 2"/>
          <p:cNvSpPr/>
          <p:nvPr/>
        </p:nvSpPr>
        <p:spPr>
          <a:xfrm>
            <a:off x="0" y="1683836"/>
            <a:ext cx="4277895" cy="3970318"/>
          </a:xfrm>
          <a:prstGeom prst="rect">
            <a:avLst/>
          </a:prstGeom>
        </p:spPr>
        <p:txBody>
          <a:bodyPr wrap="square">
            <a:spAutoFit/>
          </a:bodyPr>
          <a:lstStyle/>
          <a:p>
            <a:pPr marL="971550" lvl="1" indent="-514350">
              <a:buAutoNum type="arabicPeriod"/>
            </a:pPr>
            <a:r>
              <a:rPr lang="en-US" sz="3600" b="1" dirty="0">
                <a:solidFill>
                  <a:schemeClr val="bg1"/>
                </a:solidFill>
                <a:effectLst>
                  <a:outerShdw blurRad="50800" dist="38100" dir="2700000" algn="tl" rotWithShape="0">
                    <a:prstClr val="black">
                      <a:alpha val="40000"/>
                    </a:prstClr>
                  </a:outerShdw>
                </a:effectLst>
                <a:latin typeface="Helvetica Light"/>
                <a:cs typeface="Helvetica Light"/>
              </a:rPr>
              <a:t>This matters</a:t>
            </a:r>
            <a:r>
              <a:rPr lang="en-US" sz="3600" b="1" dirty="0" smtClean="0">
                <a:solidFill>
                  <a:schemeClr val="bg1"/>
                </a:solidFill>
                <a:effectLst>
                  <a:outerShdw blurRad="50800" dist="38100" dir="2700000" algn="tl" rotWithShape="0">
                    <a:prstClr val="black">
                      <a:alpha val="40000"/>
                    </a:prstClr>
                  </a:outerShdw>
                </a:effectLst>
                <a:latin typeface="Helvetica Light"/>
                <a:cs typeface="Helvetica Light"/>
              </a:rPr>
              <a:t>.</a:t>
            </a:r>
          </a:p>
          <a:p>
            <a:pPr lvl="1"/>
            <a:endParaRPr lang="en-US" sz="3600" b="1" dirty="0">
              <a:solidFill>
                <a:schemeClr val="bg1"/>
              </a:solidFill>
              <a:effectLst>
                <a:outerShdw blurRad="50800" dist="38100" dir="2700000" algn="tl" rotWithShape="0">
                  <a:prstClr val="black">
                    <a:alpha val="40000"/>
                  </a:prstClr>
                </a:outerShdw>
              </a:effectLst>
              <a:latin typeface="Helvetica Light"/>
              <a:cs typeface="Helvetica Light"/>
            </a:endParaRPr>
          </a:p>
          <a:p>
            <a:pPr marL="971550" lvl="1" indent="-514350">
              <a:buAutoNum type="arabicPeriod"/>
            </a:pPr>
            <a:r>
              <a:rPr lang="en-US" sz="3600" b="1" dirty="0" smtClean="0">
                <a:solidFill>
                  <a:schemeClr val="bg1"/>
                </a:solidFill>
                <a:effectLst>
                  <a:outerShdw blurRad="50800" dist="38100" dir="2700000" algn="tl" rotWithShape="0">
                    <a:prstClr val="black">
                      <a:alpha val="40000"/>
                    </a:prstClr>
                  </a:outerShdw>
                </a:effectLst>
                <a:latin typeface="Helvetica Light"/>
                <a:cs typeface="Helvetica Light"/>
              </a:rPr>
              <a:t>We’re the people to do it.</a:t>
            </a:r>
          </a:p>
          <a:p>
            <a:pPr lvl="1"/>
            <a:endParaRPr lang="en-US" sz="3600" b="1" dirty="0">
              <a:solidFill>
                <a:schemeClr val="bg1"/>
              </a:solidFill>
              <a:effectLst>
                <a:outerShdw blurRad="50800" dist="38100" dir="2700000" algn="tl" rotWithShape="0">
                  <a:prstClr val="black">
                    <a:alpha val="40000"/>
                  </a:prstClr>
                </a:outerShdw>
              </a:effectLst>
              <a:latin typeface="Helvetica Light"/>
              <a:cs typeface="Helvetica Light"/>
            </a:endParaRPr>
          </a:p>
          <a:p>
            <a:pPr marL="971550" lvl="1" indent="-514350">
              <a:buAutoNum type="arabicPeriod"/>
            </a:pPr>
            <a:r>
              <a:rPr lang="en-US" sz="3600" b="1" dirty="0">
                <a:solidFill>
                  <a:schemeClr val="bg1"/>
                </a:solidFill>
                <a:effectLst>
                  <a:outerShdw blurRad="50800" dist="38100" dir="2700000" algn="tl" rotWithShape="0">
                    <a:prstClr val="black">
                      <a:alpha val="40000"/>
                    </a:prstClr>
                  </a:outerShdw>
                </a:effectLst>
                <a:latin typeface="Helvetica Light"/>
                <a:cs typeface="Helvetica Light"/>
              </a:rPr>
              <a:t>It’s </a:t>
            </a:r>
            <a:r>
              <a:rPr lang="en-US" sz="3600" b="1" dirty="0" smtClean="0">
                <a:solidFill>
                  <a:schemeClr val="bg1"/>
                </a:solidFill>
                <a:effectLst>
                  <a:outerShdw blurRad="50800" dist="38100" dir="2700000" algn="tl" rotWithShape="0">
                    <a:prstClr val="black">
                      <a:alpha val="40000"/>
                    </a:prstClr>
                  </a:outerShdw>
                </a:effectLst>
                <a:latin typeface="Helvetica Light"/>
                <a:cs typeface="Helvetica Light"/>
              </a:rPr>
              <a:t>already happening</a:t>
            </a:r>
            <a:r>
              <a:rPr lang="en-US" sz="3600" b="1" dirty="0">
                <a:solidFill>
                  <a:schemeClr val="bg1"/>
                </a:solidFill>
                <a:effectLst>
                  <a:outerShdw blurRad="50800" dist="38100" dir="2700000" algn="tl" rotWithShape="0">
                    <a:prstClr val="black">
                      <a:alpha val="40000"/>
                    </a:prstClr>
                  </a:outerShdw>
                </a:effectLst>
                <a:latin typeface="Helvetica Light"/>
                <a:cs typeface="Helvetica Light"/>
              </a:rPr>
              <a:t>.</a:t>
            </a:r>
          </a:p>
        </p:txBody>
      </p:sp>
      <p:sp>
        <p:nvSpPr>
          <p:cNvPr id="9" name="Rounded Rectangle 8"/>
          <p:cNvSpPr/>
          <p:nvPr/>
        </p:nvSpPr>
        <p:spPr>
          <a:xfrm>
            <a:off x="4720798" y="1604633"/>
            <a:ext cx="1917050" cy="897071"/>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846616" y="1683836"/>
            <a:ext cx="1837158" cy="738664"/>
          </a:xfrm>
          <a:prstGeom prst="rect">
            <a:avLst/>
          </a:prstGeom>
          <a:noFill/>
        </p:spPr>
        <p:txBody>
          <a:bodyPr wrap="square" rtlCol="0">
            <a:spAutoFit/>
          </a:bodyPr>
          <a:lstStyle/>
          <a:p>
            <a:r>
              <a:rPr lang="en-US" sz="1400" b="1" dirty="0" smtClean="0">
                <a:solidFill>
                  <a:srgbClr val="3498E0"/>
                </a:solidFill>
                <a:latin typeface="Times New Roman"/>
                <a:cs typeface="Times New Roman"/>
              </a:rPr>
              <a:t>The problem is truly painful and the opportunity is huge. </a:t>
            </a:r>
            <a:endParaRPr lang="en-US" sz="1400" b="1" dirty="0">
              <a:solidFill>
                <a:srgbClr val="3498E0"/>
              </a:solidFill>
              <a:latin typeface="Times New Roman"/>
              <a:cs typeface="Times New Roman"/>
            </a:endParaRPr>
          </a:p>
        </p:txBody>
      </p:sp>
      <p:pic>
        <p:nvPicPr>
          <p:cNvPr id="11" name="Picture 10"/>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a:ext>
            </a:extLst>
          </a:blip>
          <a:srcRect/>
          <a:stretch/>
        </p:blipFill>
        <p:spPr>
          <a:xfrm rot="1800000" flipH="1">
            <a:off x="3712122" y="1704732"/>
            <a:ext cx="997857" cy="813922"/>
          </a:xfrm>
          <a:prstGeom prst="rect">
            <a:avLst/>
          </a:prstGeom>
          <a:effectLst>
            <a:outerShdw blurRad="50800" dist="38100" dir="2700000" algn="tl" rotWithShape="0">
              <a:prstClr val="black">
                <a:alpha val="40000"/>
              </a:prstClr>
            </a:outerShdw>
          </a:effectLst>
        </p:spPr>
      </p:pic>
      <p:sp>
        <p:nvSpPr>
          <p:cNvPr id="12" name="Rounded Rectangle 11"/>
          <p:cNvSpPr/>
          <p:nvPr/>
        </p:nvSpPr>
        <p:spPr>
          <a:xfrm>
            <a:off x="5194038" y="3066516"/>
            <a:ext cx="1917050" cy="897071"/>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319856" y="3145719"/>
            <a:ext cx="1837158" cy="738664"/>
          </a:xfrm>
          <a:prstGeom prst="rect">
            <a:avLst/>
          </a:prstGeom>
          <a:noFill/>
        </p:spPr>
        <p:txBody>
          <a:bodyPr wrap="square" rtlCol="0">
            <a:spAutoFit/>
          </a:bodyPr>
          <a:lstStyle/>
          <a:p>
            <a:r>
              <a:rPr lang="en-US" sz="1400" b="1" dirty="0" smtClean="0">
                <a:solidFill>
                  <a:srgbClr val="3498E0"/>
                </a:solidFill>
                <a:latin typeface="Times New Roman"/>
                <a:cs typeface="Times New Roman"/>
              </a:rPr>
              <a:t>Your team has the talent and the unfair advantages to win.</a:t>
            </a:r>
            <a:endParaRPr lang="en-US" sz="1400" b="1" dirty="0">
              <a:solidFill>
                <a:srgbClr val="3498E0"/>
              </a:solidFill>
              <a:latin typeface="Times New Roman"/>
              <a:cs typeface="Times New Roman"/>
            </a:endParaRPr>
          </a:p>
        </p:txBody>
      </p:sp>
      <p:pic>
        <p:nvPicPr>
          <p:cNvPr id="14" name="Picture 13"/>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5">
                    <a14:imgEffect>
                      <a14:brightnessContrast bright="100000" contrast="-70000"/>
                    </a14:imgEffect>
                  </a14:imgLayer>
                </a14:imgProps>
              </a:ext>
              <a:ext uri="{28A0092B-C50C-407E-A947-70E740481C1C}">
                <a14:useLocalDpi xmlns:a14="http://schemas.microsoft.com/office/drawing/2010/main"/>
              </a:ext>
            </a:extLst>
          </a:blip>
          <a:srcRect/>
          <a:stretch/>
        </p:blipFill>
        <p:spPr>
          <a:xfrm rot="1800000" flipH="1">
            <a:off x="4185362" y="3166615"/>
            <a:ext cx="997857" cy="813922"/>
          </a:xfrm>
          <a:prstGeom prst="rect">
            <a:avLst/>
          </a:prstGeom>
          <a:effectLst>
            <a:outerShdw blurRad="50800" dist="38100" dir="2700000" algn="tl" rotWithShape="0">
              <a:prstClr val="black">
                <a:alpha val="40000"/>
              </a:prstClr>
            </a:outerShdw>
          </a:effectLst>
        </p:spPr>
      </p:pic>
      <p:sp>
        <p:nvSpPr>
          <p:cNvPr id="15" name="Rounded Rectangle 14"/>
          <p:cNvSpPr/>
          <p:nvPr/>
        </p:nvSpPr>
        <p:spPr>
          <a:xfrm>
            <a:off x="4460259" y="4557079"/>
            <a:ext cx="1917050" cy="897071"/>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586077" y="4636282"/>
            <a:ext cx="1837158" cy="738664"/>
          </a:xfrm>
          <a:prstGeom prst="rect">
            <a:avLst/>
          </a:prstGeom>
          <a:noFill/>
        </p:spPr>
        <p:txBody>
          <a:bodyPr wrap="square" rtlCol="0">
            <a:spAutoFit/>
          </a:bodyPr>
          <a:lstStyle/>
          <a:p>
            <a:r>
              <a:rPr lang="en-US" sz="1400" b="1" dirty="0" smtClean="0">
                <a:solidFill>
                  <a:srgbClr val="3498E0"/>
                </a:solidFill>
                <a:latin typeface="Times New Roman"/>
                <a:cs typeface="Times New Roman"/>
              </a:rPr>
              <a:t>Early traction hints at much bigger success in the future. </a:t>
            </a:r>
            <a:endParaRPr lang="en-US" sz="1400" b="1" dirty="0">
              <a:solidFill>
                <a:srgbClr val="3498E0"/>
              </a:solidFill>
              <a:latin typeface="Times New Roman"/>
              <a:cs typeface="Times New Roman"/>
            </a:endParaRPr>
          </a:p>
        </p:txBody>
      </p:sp>
      <p:pic>
        <p:nvPicPr>
          <p:cNvPr id="17" name="Picture 16"/>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6">
                    <a14:imgEffect>
                      <a14:brightnessContrast bright="100000" contrast="-70000"/>
                    </a14:imgEffect>
                  </a14:imgLayer>
                </a14:imgProps>
              </a:ext>
              <a:ext uri="{28A0092B-C50C-407E-A947-70E740481C1C}">
                <a14:useLocalDpi xmlns:a14="http://schemas.microsoft.com/office/drawing/2010/main"/>
              </a:ext>
            </a:extLst>
          </a:blip>
          <a:srcRect/>
          <a:stretch/>
        </p:blipFill>
        <p:spPr>
          <a:xfrm rot="1800000" flipH="1">
            <a:off x="3451583" y="4657178"/>
            <a:ext cx="997857" cy="813922"/>
          </a:xfrm>
          <a:prstGeom prst="rect">
            <a:avLst/>
          </a:prstGeom>
          <a:effectLst>
            <a:outerShdw blurRad="50800" dist="38100" dir="2700000" algn="tl" rotWithShape="0">
              <a:prstClr val="black">
                <a:alpha val="40000"/>
              </a:prstClr>
            </a:outerShdw>
          </a:effectLst>
        </p:spPr>
      </p:pic>
      <p:sp>
        <p:nvSpPr>
          <p:cNvPr id="18" name="TextBox 17"/>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27</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41611260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4" name="TextBox 3"/>
          <p:cNvSpPr txBox="1"/>
          <p:nvPr/>
        </p:nvSpPr>
        <p:spPr>
          <a:xfrm>
            <a:off x="158745" y="126018"/>
            <a:ext cx="8191985" cy="584776"/>
          </a:xfrm>
          <a:prstGeom prst="rect">
            <a:avLst/>
          </a:prstGeom>
          <a:noFill/>
        </p:spPr>
        <p:txBody>
          <a:bodyPr wrap="square" rtlCol="0">
            <a:spAutoFit/>
          </a:bodyPr>
          <a:lstStyle/>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Solution</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cxnSp>
        <p:nvCxnSpPr>
          <p:cNvPr id="6" name="Straight Connector 5"/>
          <p:cNvCxnSpPr/>
          <p:nvPr/>
        </p:nvCxnSpPr>
        <p:spPr>
          <a:xfrm>
            <a:off x="792480" y="774593"/>
            <a:ext cx="7965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64882" y="710794"/>
            <a:ext cx="127598" cy="127598"/>
          </a:xfrm>
          <a:prstGeom prst="rect">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45439" y="1351895"/>
            <a:ext cx="8250455" cy="3785652"/>
          </a:xfrm>
          <a:prstGeom prst="rect">
            <a:avLst/>
          </a:prstGeom>
        </p:spPr>
        <p:txBody>
          <a:bodyPr wrap="square">
            <a:spAutoFit/>
          </a:bodyPr>
          <a:lstStyle/>
          <a:p>
            <a:r>
              <a:rPr lang="en-US" sz="8000" b="1" dirty="0" smtClean="0">
                <a:solidFill>
                  <a:schemeClr val="bg1">
                    <a:lumMod val="95000"/>
                  </a:schemeClr>
                </a:solidFill>
                <a:effectLst>
                  <a:outerShdw blurRad="50800" dist="38100" dir="2700000" algn="tl" rotWithShape="0">
                    <a:prstClr val="black">
                      <a:alpha val="40000"/>
                    </a:prstClr>
                  </a:outerShdw>
                </a:effectLst>
                <a:latin typeface="Helvetica Light"/>
                <a:cs typeface="Helvetica Light"/>
              </a:rPr>
              <a:t>Compelling stories convey exactly that.</a:t>
            </a:r>
            <a:r>
              <a:rPr lang="en-US" sz="8000" b="1" dirty="0" smtClean="0">
                <a:solidFill>
                  <a:srgbClr val="FFDB12"/>
                </a:solidFill>
                <a:effectLst>
                  <a:outerShdw blurRad="50800" dist="38100" dir="2700000" algn="tl" rotWithShape="0">
                    <a:prstClr val="black">
                      <a:alpha val="40000"/>
                    </a:prstClr>
                  </a:outerShdw>
                </a:effectLst>
                <a:latin typeface="Helvetica Light"/>
                <a:cs typeface="Helvetica Light"/>
              </a:rPr>
              <a:t>	</a:t>
            </a:r>
            <a:endParaRPr lang="en-US" sz="80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7" name="TextBox 6"/>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28</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34785855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ow.jpeg"/>
          <p:cNvPicPr>
            <a:picLocks noChangeAspect="1"/>
          </p:cNvPicPr>
          <p:nvPr/>
        </p:nvPicPr>
        <p:blipFill>
          <a:blip r:embed="rId3">
            <a:extLst>
              <a:ext uri="{BEBA8EAE-BF5A-486C-A8C5-ECC9F3942E4B}">
                <a14:imgProps xmlns:a14="http://schemas.microsoft.com/office/drawing/2010/main">
                  <a14:imgLayer r:embed="rId4">
                    <a14:imgEffect>
                      <a14:artisticChalkSketch trans="36000"/>
                    </a14:imgEffect>
                    <a14:imgEffect>
                      <a14:brightnessContrast bright="-24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785679" y="2443133"/>
            <a:ext cx="7572643" cy="1969770"/>
          </a:xfrm>
          <a:prstGeom prst="rect">
            <a:avLst/>
          </a:prstGeom>
          <a:noFill/>
        </p:spPr>
        <p:txBody>
          <a:bodyPr wrap="none" rtlCol="0">
            <a:spAutoFit/>
          </a:bodyPr>
          <a:lstStyle/>
          <a:p>
            <a:pPr algn="ctr"/>
            <a:r>
              <a:rPr lang="en-US" sz="12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The Show</a:t>
            </a:r>
            <a:endParaRPr lang="en-US" sz="12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8" name="TextBox 7"/>
          <p:cNvSpPr txBox="1"/>
          <p:nvPr/>
        </p:nvSpPr>
        <p:spPr>
          <a:xfrm>
            <a:off x="216719" y="4267499"/>
            <a:ext cx="8141603" cy="954107"/>
          </a:xfrm>
          <a:prstGeom prst="rect">
            <a:avLst/>
          </a:prstGeom>
          <a:noFill/>
        </p:spPr>
        <p:txBody>
          <a:bodyPr wrap="square" rtlCol="0">
            <a:spAutoFit/>
          </a:bodyPr>
          <a:lstStyle/>
          <a:p>
            <a:pPr algn="r"/>
            <a:r>
              <a:rPr lang="en-US" sz="2800" b="1" dirty="0" smtClean="0">
                <a:solidFill>
                  <a:srgbClr val="FFDB12"/>
                </a:solidFill>
                <a:effectLst>
                  <a:outerShdw blurRad="50800" dist="38100" dir="2700000" algn="tl" rotWithShape="0">
                    <a:prstClr val="black">
                      <a:alpha val="40000"/>
                    </a:prstClr>
                  </a:outerShdw>
                </a:effectLst>
                <a:latin typeface="Helvetica"/>
                <a:cs typeface="Helvetica"/>
              </a:rPr>
              <a:t>to help entrepreneurs easily create </a:t>
            </a:r>
          </a:p>
          <a:p>
            <a:pPr algn="r"/>
            <a:r>
              <a:rPr lang="en-US" sz="2800" b="1" dirty="0" smtClean="0">
                <a:solidFill>
                  <a:srgbClr val="FFDB12"/>
                </a:solidFill>
                <a:effectLst>
                  <a:outerShdw blurRad="50800" dist="38100" dir="2700000" algn="tl" rotWithShape="0">
                    <a:prstClr val="black">
                      <a:alpha val="40000"/>
                    </a:prstClr>
                  </a:outerShdw>
                </a:effectLst>
                <a:latin typeface="Helvetica"/>
                <a:cs typeface="Helvetica"/>
              </a:rPr>
              <a:t>the most compelling stories possible.</a:t>
            </a:r>
            <a:endParaRPr lang="en-US" sz="1600" b="1" dirty="0">
              <a:solidFill>
                <a:srgbClr val="FFDB12"/>
              </a:solidFill>
              <a:effectLst>
                <a:outerShdw blurRad="50800" dist="38100" dir="2700000" algn="tl" rotWithShape="0">
                  <a:prstClr val="black">
                    <a:alpha val="40000"/>
                  </a:prstClr>
                </a:outerShdw>
              </a:effectLst>
              <a:latin typeface="Helvetica"/>
              <a:cs typeface="Helvetica"/>
            </a:endParaRPr>
          </a:p>
        </p:txBody>
      </p:sp>
      <p:sp>
        <p:nvSpPr>
          <p:cNvPr id="9" name="TextBox 8"/>
          <p:cNvSpPr txBox="1"/>
          <p:nvPr/>
        </p:nvSpPr>
        <p:spPr>
          <a:xfrm>
            <a:off x="216719" y="2276438"/>
            <a:ext cx="6939280" cy="492443"/>
          </a:xfrm>
          <a:prstGeom prst="rect">
            <a:avLst/>
          </a:prstGeom>
          <a:noFill/>
        </p:spPr>
        <p:txBody>
          <a:bodyPr wrap="square" rtlCol="0">
            <a:spAutoFit/>
          </a:bodyPr>
          <a:lstStyle/>
          <a:p>
            <a:r>
              <a:rPr lang="en-US" sz="2600" b="1" dirty="0" smtClean="0">
                <a:solidFill>
                  <a:srgbClr val="FFDB12"/>
                </a:solidFill>
                <a:effectLst>
                  <a:outerShdw blurRad="50800" dist="38100" dir="2700000" algn="tl" rotWithShape="0">
                    <a:prstClr val="black">
                      <a:alpha val="40000"/>
                    </a:prstClr>
                  </a:outerShdw>
                </a:effectLst>
                <a:latin typeface="Helvetica"/>
                <a:cs typeface="Helvetica"/>
              </a:rPr>
              <a:t>We’re building</a:t>
            </a:r>
            <a:endParaRPr lang="en-US" sz="1600" b="1" dirty="0">
              <a:solidFill>
                <a:schemeClr val="bg1"/>
              </a:solidFill>
              <a:effectLst>
                <a:outerShdw blurRad="50800" dist="38100" dir="2700000" algn="tl" rotWithShape="0">
                  <a:prstClr val="black">
                    <a:alpha val="40000"/>
                  </a:prstClr>
                </a:outerShdw>
              </a:effectLst>
              <a:latin typeface="Helvetica Light"/>
              <a:cs typeface="Helvetica Light"/>
            </a:endParaRPr>
          </a:p>
        </p:txBody>
      </p:sp>
      <p:sp>
        <p:nvSpPr>
          <p:cNvPr id="7" name="TextBox 6"/>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29</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3393705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ow.jpeg"/>
          <p:cNvPicPr>
            <a:picLocks noChangeAspect="1"/>
          </p:cNvPicPr>
          <p:nvPr/>
        </p:nvPicPr>
        <p:blipFill>
          <a:blip r:embed="rId3">
            <a:extLst>
              <a:ext uri="{BEBA8EAE-BF5A-486C-A8C5-ECC9F3942E4B}">
                <a14:imgProps xmlns:a14="http://schemas.microsoft.com/office/drawing/2010/main">
                  <a14:imgLayer r:embed="rId4">
                    <a14:imgEffect>
                      <a14:artisticChalkSketch trans="36000"/>
                    </a14:imgEffect>
                    <a14:imgEffect>
                      <a14:brightnessContrast bright="-24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785679" y="2443133"/>
            <a:ext cx="7572643" cy="1969770"/>
          </a:xfrm>
          <a:prstGeom prst="rect">
            <a:avLst/>
          </a:prstGeom>
          <a:noFill/>
        </p:spPr>
        <p:txBody>
          <a:bodyPr wrap="none" rtlCol="0">
            <a:spAutoFit/>
          </a:bodyPr>
          <a:lstStyle/>
          <a:p>
            <a:pPr algn="ctr"/>
            <a:r>
              <a:rPr lang="en-US" sz="12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The Show</a:t>
            </a:r>
            <a:endParaRPr lang="en-US" sz="12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9" name="TextBox 8"/>
          <p:cNvSpPr txBox="1"/>
          <p:nvPr/>
        </p:nvSpPr>
        <p:spPr>
          <a:xfrm>
            <a:off x="216719" y="2276438"/>
            <a:ext cx="6939280" cy="492443"/>
          </a:xfrm>
          <a:prstGeom prst="rect">
            <a:avLst/>
          </a:prstGeom>
          <a:noFill/>
        </p:spPr>
        <p:txBody>
          <a:bodyPr wrap="square" rtlCol="0">
            <a:spAutoFit/>
          </a:bodyPr>
          <a:lstStyle/>
          <a:p>
            <a:r>
              <a:rPr lang="en-US" sz="2600" b="1" dirty="0" smtClean="0">
                <a:solidFill>
                  <a:srgbClr val="FFDB12"/>
                </a:solidFill>
                <a:effectLst>
                  <a:outerShdw blurRad="50800" dist="38100" dir="2700000" algn="tl" rotWithShape="0">
                    <a:prstClr val="black">
                      <a:alpha val="40000"/>
                    </a:prstClr>
                  </a:outerShdw>
                </a:effectLst>
                <a:latin typeface="Helvetica"/>
                <a:cs typeface="Helvetica"/>
              </a:rPr>
              <a:t>We’re building</a:t>
            </a:r>
            <a:endParaRPr lang="en-US" sz="1600" b="1" dirty="0">
              <a:solidFill>
                <a:schemeClr val="bg1"/>
              </a:solidFill>
              <a:effectLst>
                <a:outerShdw blurRad="50800" dist="38100" dir="2700000" algn="tl" rotWithShape="0">
                  <a:prstClr val="black">
                    <a:alpha val="40000"/>
                  </a:prstClr>
                </a:outerShdw>
              </a:effectLst>
              <a:latin typeface="Helvetica Light"/>
              <a:cs typeface="Helvetica Light"/>
            </a:endParaRPr>
          </a:p>
        </p:txBody>
      </p:sp>
      <p:sp>
        <p:nvSpPr>
          <p:cNvPr id="7" name="Rounded Rectangle 6"/>
          <p:cNvSpPr/>
          <p:nvPr/>
        </p:nvSpPr>
        <p:spPr>
          <a:xfrm>
            <a:off x="470551" y="235817"/>
            <a:ext cx="5386421" cy="1033310"/>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96370" y="274915"/>
            <a:ext cx="5260603" cy="954107"/>
          </a:xfrm>
          <a:prstGeom prst="rect">
            <a:avLst/>
          </a:prstGeom>
          <a:noFill/>
        </p:spPr>
        <p:txBody>
          <a:bodyPr wrap="square" rtlCol="0">
            <a:spAutoFit/>
          </a:bodyPr>
          <a:lstStyle/>
          <a:p>
            <a:r>
              <a:rPr lang="en-US" sz="1400" b="1" dirty="0" smtClean="0">
                <a:solidFill>
                  <a:srgbClr val="3498E0"/>
                </a:solidFill>
                <a:latin typeface="Times New Roman"/>
                <a:cs typeface="Times New Roman"/>
              </a:rPr>
              <a:t>Compelling Story, Part 3: Resolution. You’ve laid out the status quo of what’s happening, as well as the resulting problem. The resolution to that problem comes next. It should lead neatly into an “oh, by the way” moment...</a:t>
            </a:r>
            <a:endParaRPr lang="en-US" sz="1400" b="1" dirty="0">
              <a:solidFill>
                <a:srgbClr val="3498E0"/>
              </a:solidFill>
              <a:latin typeface="Times New Roman"/>
              <a:cs typeface="Times New Roman"/>
            </a:endParaRPr>
          </a:p>
        </p:txBody>
      </p:sp>
      <p:sp>
        <p:nvSpPr>
          <p:cNvPr id="8" name="TextBox 7"/>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29</a:t>
            </a:r>
            <a:endParaRPr lang="en-US" dirty="0">
              <a:solidFill>
                <a:schemeClr val="bg1"/>
              </a:solidFill>
              <a:latin typeface="Helvetica Light"/>
              <a:cs typeface="Helvetica Light"/>
            </a:endParaRPr>
          </a:p>
        </p:txBody>
      </p:sp>
      <p:sp>
        <p:nvSpPr>
          <p:cNvPr id="11" name="TextBox 10"/>
          <p:cNvSpPr txBox="1"/>
          <p:nvPr/>
        </p:nvSpPr>
        <p:spPr>
          <a:xfrm>
            <a:off x="216719" y="4267499"/>
            <a:ext cx="8141603" cy="954107"/>
          </a:xfrm>
          <a:prstGeom prst="rect">
            <a:avLst/>
          </a:prstGeom>
          <a:noFill/>
        </p:spPr>
        <p:txBody>
          <a:bodyPr wrap="square" rtlCol="0">
            <a:spAutoFit/>
          </a:bodyPr>
          <a:lstStyle/>
          <a:p>
            <a:pPr algn="r"/>
            <a:r>
              <a:rPr lang="en-US" sz="2800" b="1" dirty="0" smtClean="0">
                <a:solidFill>
                  <a:srgbClr val="FFDB12"/>
                </a:solidFill>
                <a:effectLst>
                  <a:outerShdw blurRad="50800" dist="38100" dir="2700000" algn="tl" rotWithShape="0">
                    <a:prstClr val="black">
                      <a:alpha val="40000"/>
                    </a:prstClr>
                  </a:outerShdw>
                </a:effectLst>
                <a:latin typeface="Helvetica"/>
                <a:cs typeface="Helvetica"/>
              </a:rPr>
              <a:t>to help entrepreneurs easily create </a:t>
            </a:r>
          </a:p>
          <a:p>
            <a:pPr algn="r"/>
            <a:r>
              <a:rPr lang="en-US" sz="2800" b="1" dirty="0" smtClean="0">
                <a:solidFill>
                  <a:srgbClr val="FFDB12"/>
                </a:solidFill>
                <a:effectLst>
                  <a:outerShdw blurRad="50800" dist="38100" dir="2700000" algn="tl" rotWithShape="0">
                    <a:prstClr val="black">
                      <a:alpha val="40000"/>
                    </a:prstClr>
                  </a:outerShdw>
                </a:effectLst>
                <a:latin typeface="Helvetica"/>
                <a:cs typeface="Helvetica"/>
              </a:rPr>
              <a:t>the most compelling stories possible.</a:t>
            </a:r>
            <a:endParaRPr lang="en-US" sz="1600" b="1" dirty="0">
              <a:solidFill>
                <a:srgbClr val="FFDB12"/>
              </a:solidFill>
              <a:effectLst>
                <a:outerShdw blurRad="50800" dist="38100" dir="2700000" algn="tl" rotWithShape="0">
                  <a:prstClr val="black">
                    <a:alpha val="40000"/>
                  </a:prstClr>
                </a:outerShdw>
              </a:effectLst>
              <a:latin typeface="Helvetica"/>
              <a:cs typeface="Helvetica"/>
            </a:endParaRPr>
          </a:p>
        </p:txBody>
      </p:sp>
    </p:spTree>
    <p:extLst>
      <p:ext uri="{BB962C8B-B14F-4D97-AF65-F5344CB8AC3E}">
        <p14:creationId xmlns:p14="http://schemas.microsoft.com/office/powerpoint/2010/main" val="28494948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ow.jpeg"/>
          <p:cNvPicPr>
            <a:picLocks noChangeAspect="1"/>
          </p:cNvPicPr>
          <p:nvPr/>
        </p:nvPicPr>
        <p:blipFill>
          <a:blip r:embed="rId3">
            <a:extLst>
              <a:ext uri="{BEBA8EAE-BF5A-486C-A8C5-ECC9F3942E4B}">
                <a14:imgProps xmlns:a14="http://schemas.microsoft.com/office/drawing/2010/main">
                  <a14:imgLayer r:embed="rId4">
                    <a14:imgEffect>
                      <a14:artisticChalkSketch trans="36000"/>
                    </a14:imgEffect>
                    <a14:imgEffect>
                      <a14:brightnessContrast bright="-24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785679" y="2443133"/>
            <a:ext cx="7572643" cy="1969770"/>
          </a:xfrm>
          <a:prstGeom prst="rect">
            <a:avLst/>
          </a:prstGeom>
          <a:noFill/>
        </p:spPr>
        <p:txBody>
          <a:bodyPr wrap="none" rtlCol="0">
            <a:spAutoFit/>
          </a:bodyPr>
          <a:lstStyle/>
          <a:p>
            <a:pPr algn="ctr"/>
            <a:r>
              <a:rPr lang="en-US" sz="12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The Show</a:t>
            </a:r>
            <a:endParaRPr lang="en-US" sz="12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9" name="TextBox 8"/>
          <p:cNvSpPr txBox="1"/>
          <p:nvPr/>
        </p:nvSpPr>
        <p:spPr>
          <a:xfrm>
            <a:off x="216719" y="2276438"/>
            <a:ext cx="6939280" cy="492443"/>
          </a:xfrm>
          <a:prstGeom prst="rect">
            <a:avLst/>
          </a:prstGeom>
          <a:noFill/>
        </p:spPr>
        <p:txBody>
          <a:bodyPr wrap="square" rtlCol="0">
            <a:spAutoFit/>
          </a:bodyPr>
          <a:lstStyle/>
          <a:p>
            <a:r>
              <a:rPr lang="en-US" sz="2600" b="1" dirty="0" smtClean="0">
                <a:solidFill>
                  <a:srgbClr val="FFDB12"/>
                </a:solidFill>
                <a:effectLst>
                  <a:outerShdw blurRad="50800" dist="38100" dir="2700000" algn="tl" rotWithShape="0">
                    <a:prstClr val="black">
                      <a:alpha val="40000"/>
                    </a:prstClr>
                  </a:outerShdw>
                </a:effectLst>
                <a:latin typeface="Helvetica"/>
                <a:cs typeface="Helvetica"/>
              </a:rPr>
              <a:t>We’re building</a:t>
            </a:r>
            <a:endParaRPr lang="en-US" sz="1600" b="1" dirty="0">
              <a:solidFill>
                <a:schemeClr val="bg1"/>
              </a:solidFill>
              <a:effectLst>
                <a:outerShdw blurRad="50800" dist="38100" dir="2700000" algn="tl" rotWithShape="0">
                  <a:prstClr val="black">
                    <a:alpha val="40000"/>
                  </a:prstClr>
                </a:outerShdw>
              </a:effectLst>
              <a:latin typeface="Helvetica Light"/>
              <a:cs typeface="Helvetica Light"/>
            </a:endParaRPr>
          </a:p>
        </p:txBody>
      </p:sp>
      <p:sp>
        <p:nvSpPr>
          <p:cNvPr id="7" name="Rounded Rectangle 6"/>
          <p:cNvSpPr/>
          <p:nvPr/>
        </p:nvSpPr>
        <p:spPr>
          <a:xfrm>
            <a:off x="470551" y="235817"/>
            <a:ext cx="5386421" cy="1033310"/>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96370" y="274915"/>
            <a:ext cx="5260603" cy="954107"/>
          </a:xfrm>
          <a:prstGeom prst="rect">
            <a:avLst/>
          </a:prstGeom>
          <a:noFill/>
        </p:spPr>
        <p:txBody>
          <a:bodyPr wrap="square" rtlCol="0">
            <a:spAutoFit/>
          </a:bodyPr>
          <a:lstStyle/>
          <a:p>
            <a:r>
              <a:rPr lang="en-US" sz="1400" b="1" dirty="0" smtClean="0">
                <a:solidFill>
                  <a:srgbClr val="3498E0"/>
                </a:solidFill>
                <a:latin typeface="Times New Roman"/>
                <a:cs typeface="Times New Roman"/>
              </a:rPr>
              <a:t>Compelling Story, Part 3: Resolution. You’ve laid out the status quo of what’s happening, as well as the resulting problem. The resolution to that problem comes next. It should lead neatly into an “oh, by the way” moment...</a:t>
            </a:r>
            <a:endParaRPr lang="en-US" sz="1400" b="1" dirty="0">
              <a:solidFill>
                <a:srgbClr val="3498E0"/>
              </a:solidFill>
              <a:latin typeface="Times New Roman"/>
              <a:cs typeface="Times New Roman"/>
            </a:endParaRPr>
          </a:p>
        </p:txBody>
      </p:sp>
      <p:sp>
        <p:nvSpPr>
          <p:cNvPr id="12" name="Rounded Rectangle 11"/>
          <p:cNvSpPr/>
          <p:nvPr/>
        </p:nvSpPr>
        <p:spPr>
          <a:xfrm>
            <a:off x="470551" y="1360666"/>
            <a:ext cx="6380480" cy="897071"/>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96369" y="1439869"/>
            <a:ext cx="6114578" cy="738664"/>
          </a:xfrm>
          <a:prstGeom prst="rect">
            <a:avLst/>
          </a:prstGeom>
          <a:noFill/>
        </p:spPr>
        <p:txBody>
          <a:bodyPr wrap="square" rtlCol="0">
            <a:spAutoFit/>
          </a:bodyPr>
          <a:lstStyle/>
          <a:p>
            <a:r>
              <a:rPr lang="en-US" sz="1400" b="1" dirty="0" smtClean="0">
                <a:solidFill>
                  <a:srgbClr val="3498E0"/>
                </a:solidFill>
                <a:latin typeface="Times New Roman"/>
                <a:cs typeface="Times New Roman"/>
              </a:rPr>
              <a:t>Putting it all together: “We’ve observed X, which creates problem Y. The solution is Z, and oh, by the way, that’s exactly what we’re creating.” Investors want to believe you are the </a:t>
            </a:r>
            <a:r>
              <a:rPr lang="en-US" sz="1400" b="1" u="sng" dirty="0" smtClean="0">
                <a:solidFill>
                  <a:srgbClr val="3498E0"/>
                </a:solidFill>
                <a:latin typeface="Times New Roman"/>
                <a:cs typeface="Times New Roman"/>
              </a:rPr>
              <a:t>inevitable</a:t>
            </a:r>
            <a:r>
              <a:rPr lang="en-US" sz="1400" b="1" dirty="0" smtClean="0">
                <a:solidFill>
                  <a:srgbClr val="3498E0"/>
                </a:solidFill>
                <a:latin typeface="Times New Roman"/>
                <a:cs typeface="Times New Roman"/>
              </a:rPr>
              <a:t> resolution to this story.</a:t>
            </a:r>
            <a:endParaRPr lang="en-US" sz="1400" b="1" dirty="0">
              <a:solidFill>
                <a:srgbClr val="3498E0"/>
              </a:solidFill>
              <a:latin typeface="Times New Roman"/>
              <a:cs typeface="Times New Roman"/>
            </a:endParaRPr>
          </a:p>
        </p:txBody>
      </p:sp>
      <p:sp>
        <p:nvSpPr>
          <p:cNvPr id="11" name="TextBox 10"/>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29</a:t>
            </a:r>
            <a:endParaRPr lang="en-US" dirty="0">
              <a:solidFill>
                <a:schemeClr val="bg1"/>
              </a:solidFill>
              <a:latin typeface="Helvetica Light"/>
              <a:cs typeface="Helvetica Light"/>
            </a:endParaRPr>
          </a:p>
        </p:txBody>
      </p:sp>
      <p:sp>
        <p:nvSpPr>
          <p:cNvPr id="14" name="TextBox 13"/>
          <p:cNvSpPr txBox="1"/>
          <p:nvPr/>
        </p:nvSpPr>
        <p:spPr>
          <a:xfrm>
            <a:off x="216719" y="4267499"/>
            <a:ext cx="8141603" cy="954107"/>
          </a:xfrm>
          <a:prstGeom prst="rect">
            <a:avLst/>
          </a:prstGeom>
          <a:noFill/>
        </p:spPr>
        <p:txBody>
          <a:bodyPr wrap="square" rtlCol="0">
            <a:spAutoFit/>
          </a:bodyPr>
          <a:lstStyle/>
          <a:p>
            <a:pPr algn="r"/>
            <a:r>
              <a:rPr lang="en-US" sz="2800" b="1" dirty="0" smtClean="0">
                <a:solidFill>
                  <a:srgbClr val="FFDB12"/>
                </a:solidFill>
                <a:effectLst>
                  <a:outerShdw blurRad="50800" dist="38100" dir="2700000" algn="tl" rotWithShape="0">
                    <a:prstClr val="black">
                      <a:alpha val="40000"/>
                    </a:prstClr>
                  </a:outerShdw>
                </a:effectLst>
                <a:latin typeface="Helvetica"/>
                <a:cs typeface="Helvetica"/>
              </a:rPr>
              <a:t>to help entrepreneurs easily create </a:t>
            </a:r>
          </a:p>
          <a:p>
            <a:pPr algn="r"/>
            <a:r>
              <a:rPr lang="en-US" sz="2800" b="1" dirty="0" smtClean="0">
                <a:solidFill>
                  <a:srgbClr val="F2F2F2"/>
                </a:solidFill>
                <a:effectLst>
                  <a:outerShdw blurRad="50800" dist="38100" dir="2700000" algn="tl" rotWithShape="0">
                    <a:prstClr val="black">
                      <a:alpha val="40000"/>
                    </a:prstClr>
                  </a:outerShdw>
                </a:effectLst>
                <a:latin typeface="Helvetica"/>
                <a:cs typeface="Helvetica"/>
              </a:rPr>
              <a:t>the most compelling stories possible.</a:t>
            </a:r>
            <a:endParaRPr lang="en-US" sz="1600" b="1" dirty="0">
              <a:solidFill>
                <a:srgbClr val="FFDB12"/>
              </a:solidFill>
              <a:effectLst>
                <a:outerShdw blurRad="50800" dist="38100" dir="2700000" algn="tl" rotWithShape="0">
                  <a:prstClr val="black">
                    <a:alpha val="40000"/>
                  </a:prstClr>
                </a:outerShdw>
              </a:effectLst>
              <a:latin typeface="Helvetica"/>
              <a:cs typeface="Helvetica"/>
            </a:endParaRPr>
          </a:p>
        </p:txBody>
      </p:sp>
    </p:spTree>
    <p:extLst>
      <p:ext uri="{BB962C8B-B14F-4D97-AF65-F5344CB8AC3E}">
        <p14:creationId xmlns:p14="http://schemas.microsoft.com/office/powerpoint/2010/main" val="42355601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ow.jpeg"/>
          <p:cNvPicPr>
            <a:picLocks noChangeAspect="1"/>
          </p:cNvPicPr>
          <p:nvPr/>
        </p:nvPicPr>
        <p:blipFill>
          <a:blip r:embed="rId3">
            <a:extLst>
              <a:ext uri="{BEBA8EAE-BF5A-486C-A8C5-ECC9F3942E4B}">
                <a14:imgProps xmlns:a14="http://schemas.microsoft.com/office/drawing/2010/main">
                  <a14:imgLayer r:embed="rId4">
                    <a14:imgEffect>
                      <a14:artisticChalkSketch trans="36000"/>
                    </a14:imgEffect>
                    <a14:imgEffect>
                      <a14:brightnessContrast bright="-24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785679" y="2443133"/>
            <a:ext cx="7572643" cy="1969770"/>
          </a:xfrm>
          <a:prstGeom prst="rect">
            <a:avLst/>
          </a:prstGeom>
          <a:noFill/>
        </p:spPr>
        <p:txBody>
          <a:bodyPr wrap="none" rtlCol="0">
            <a:spAutoFit/>
          </a:bodyPr>
          <a:lstStyle/>
          <a:p>
            <a:pPr algn="ctr"/>
            <a:r>
              <a:rPr lang="en-US" sz="12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The Show</a:t>
            </a:r>
            <a:endParaRPr lang="en-US" sz="12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9" name="TextBox 8"/>
          <p:cNvSpPr txBox="1"/>
          <p:nvPr/>
        </p:nvSpPr>
        <p:spPr>
          <a:xfrm>
            <a:off x="216719" y="2276438"/>
            <a:ext cx="6939280" cy="492443"/>
          </a:xfrm>
          <a:prstGeom prst="rect">
            <a:avLst/>
          </a:prstGeom>
          <a:noFill/>
        </p:spPr>
        <p:txBody>
          <a:bodyPr wrap="square" rtlCol="0">
            <a:spAutoFit/>
          </a:bodyPr>
          <a:lstStyle/>
          <a:p>
            <a:r>
              <a:rPr lang="en-US" sz="2600" b="1" dirty="0" smtClean="0">
                <a:solidFill>
                  <a:srgbClr val="FFDB12"/>
                </a:solidFill>
                <a:effectLst>
                  <a:outerShdw blurRad="50800" dist="38100" dir="2700000" algn="tl" rotWithShape="0">
                    <a:prstClr val="black">
                      <a:alpha val="40000"/>
                    </a:prstClr>
                  </a:outerShdw>
                </a:effectLst>
                <a:latin typeface="Helvetica"/>
                <a:cs typeface="Helvetica"/>
              </a:rPr>
              <a:t>We’re building</a:t>
            </a:r>
            <a:endParaRPr lang="en-US" sz="1600" b="1" dirty="0">
              <a:solidFill>
                <a:schemeClr val="bg1"/>
              </a:solidFill>
              <a:effectLst>
                <a:outerShdw blurRad="50800" dist="38100" dir="2700000" algn="tl" rotWithShape="0">
                  <a:prstClr val="black">
                    <a:alpha val="40000"/>
                  </a:prstClr>
                </a:outerShdw>
              </a:effectLst>
              <a:latin typeface="Helvetica Light"/>
              <a:cs typeface="Helvetica Light"/>
            </a:endParaRPr>
          </a:p>
        </p:txBody>
      </p:sp>
      <p:sp>
        <p:nvSpPr>
          <p:cNvPr id="7" name="Rounded Rectangle 6"/>
          <p:cNvSpPr/>
          <p:nvPr/>
        </p:nvSpPr>
        <p:spPr>
          <a:xfrm>
            <a:off x="470551" y="235817"/>
            <a:ext cx="5386421" cy="1033310"/>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96370" y="274915"/>
            <a:ext cx="5260603" cy="954107"/>
          </a:xfrm>
          <a:prstGeom prst="rect">
            <a:avLst/>
          </a:prstGeom>
          <a:noFill/>
        </p:spPr>
        <p:txBody>
          <a:bodyPr wrap="square" rtlCol="0">
            <a:spAutoFit/>
          </a:bodyPr>
          <a:lstStyle/>
          <a:p>
            <a:r>
              <a:rPr lang="en-US" sz="1400" b="1" dirty="0" smtClean="0">
                <a:solidFill>
                  <a:srgbClr val="3498E0"/>
                </a:solidFill>
                <a:latin typeface="Times New Roman"/>
                <a:cs typeface="Times New Roman"/>
              </a:rPr>
              <a:t>Compelling Story, Part 3: Resolution. You’ve laid out the status quo of what’s happening, as well as the resulting problem. The resolution to that problem comes next. It should lead neatly into an “oh, by the way” moment...</a:t>
            </a:r>
            <a:endParaRPr lang="en-US" sz="1400" b="1" dirty="0">
              <a:solidFill>
                <a:srgbClr val="3498E0"/>
              </a:solidFill>
              <a:latin typeface="Times New Roman"/>
              <a:cs typeface="Times New Roman"/>
            </a:endParaRPr>
          </a:p>
        </p:txBody>
      </p:sp>
      <p:sp>
        <p:nvSpPr>
          <p:cNvPr id="12" name="Rounded Rectangle 11"/>
          <p:cNvSpPr/>
          <p:nvPr/>
        </p:nvSpPr>
        <p:spPr>
          <a:xfrm>
            <a:off x="470551" y="1360666"/>
            <a:ext cx="6380480" cy="897071"/>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6932845" y="1360666"/>
            <a:ext cx="1917050" cy="897071"/>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058663" y="1439869"/>
            <a:ext cx="1837158" cy="738664"/>
          </a:xfrm>
          <a:prstGeom prst="rect">
            <a:avLst/>
          </a:prstGeom>
          <a:noFill/>
        </p:spPr>
        <p:txBody>
          <a:bodyPr wrap="square" rtlCol="0">
            <a:spAutoFit/>
          </a:bodyPr>
          <a:lstStyle/>
          <a:p>
            <a:r>
              <a:rPr lang="en-US" sz="1400" b="1" dirty="0" smtClean="0">
                <a:solidFill>
                  <a:srgbClr val="3498E0"/>
                </a:solidFill>
                <a:latin typeface="Times New Roman"/>
                <a:cs typeface="Times New Roman"/>
              </a:rPr>
              <a:t>Next, outline why you’re the best team to provide it. </a:t>
            </a:r>
            <a:endParaRPr lang="en-US" sz="1400" b="1" dirty="0">
              <a:solidFill>
                <a:srgbClr val="3498E0"/>
              </a:solidFill>
              <a:latin typeface="Times New Roman"/>
              <a:cs typeface="Times New Roman"/>
            </a:endParaRPr>
          </a:p>
        </p:txBody>
      </p:sp>
      <p:sp>
        <p:nvSpPr>
          <p:cNvPr id="17" name="TextBox 16"/>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29</a:t>
            </a:r>
            <a:endParaRPr lang="en-US" dirty="0">
              <a:solidFill>
                <a:schemeClr val="bg1"/>
              </a:solidFill>
              <a:latin typeface="Helvetica Light"/>
              <a:cs typeface="Helvetica Light"/>
            </a:endParaRPr>
          </a:p>
        </p:txBody>
      </p:sp>
      <p:sp>
        <p:nvSpPr>
          <p:cNvPr id="18" name="TextBox 17"/>
          <p:cNvSpPr txBox="1"/>
          <p:nvPr/>
        </p:nvSpPr>
        <p:spPr>
          <a:xfrm>
            <a:off x="216719" y="4267499"/>
            <a:ext cx="8141603" cy="954107"/>
          </a:xfrm>
          <a:prstGeom prst="rect">
            <a:avLst/>
          </a:prstGeom>
          <a:noFill/>
        </p:spPr>
        <p:txBody>
          <a:bodyPr wrap="square" rtlCol="0">
            <a:spAutoFit/>
          </a:bodyPr>
          <a:lstStyle/>
          <a:p>
            <a:pPr algn="r"/>
            <a:r>
              <a:rPr lang="en-US" sz="2800" b="1" dirty="0" smtClean="0">
                <a:solidFill>
                  <a:srgbClr val="FFDB12"/>
                </a:solidFill>
                <a:effectLst>
                  <a:outerShdw blurRad="50800" dist="38100" dir="2700000" algn="tl" rotWithShape="0">
                    <a:prstClr val="black">
                      <a:alpha val="40000"/>
                    </a:prstClr>
                  </a:outerShdw>
                </a:effectLst>
                <a:latin typeface="Helvetica"/>
                <a:cs typeface="Helvetica"/>
              </a:rPr>
              <a:t>to help entrepreneurs easily create </a:t>
            </a:r>
          </a:p>
          <a:p>
            <a:pPr algn="r"/>
            <a:r>
              <a:rPr lang="en-US" sz="2800" b="1" dirty="0" smtClean="0">
                <a:solidFill>
                  <a:srgbClr val="F2F2F2"/>
                </a:solidFill>
                <a:effectLst>
                  <a:outerShdw blurRad="50800" dist="38100" dir="2700000" algn="tl" rotWithShape="0">
                    <a:prstClr val="black">
                      <a:alpha val="40000"/>
                    </a:prstClr>
                  </a:outerShdw>
                </a:effectLst>
                <a:latin typeface="Helvetica"/>
                <a:cs typeface="Helvetica"/>
              </a:rPr>
              <a:t>the most compelling stories possible.</a:t>
            </a:r>
            <a:endParaRPr lang="en-US" sz="1600" b="1" dirty="0">
              <a:solidFill>
                <a:srgbClr val="FFDB12"/>
              </a:solidFill>
              <a:effectLst>
                <a:outerShdw blurRad="50800" dist="38100" dir="2700000" algn="tl" rotWithShape="0">
                  <a:prstClr val="black">
                    <a:alpha val="40000"/>
                  </a:prstClr>
                </a:outerShdw>
              </a:effectLst>
              <a:latin typeface="Helvetica"/>
              <a:cs typeface="Helvetica"/>
            </a:endParaRPr>
          </a:p>
        </p:txBody>
      </p:sp>
      <p:sp>
        <p:nvSpPr>
          <p:cNvPr id="19" name="TextBox 18"/>
          <p:cNvSpPr txBox="1"/>
          <p:nvPr/>
        </p:nvSpPr>
        <p:spPr>
          <a:xfrm>
            <a:off x="596369" y="1439869"/>
            <a:ext cx="6114578" cy="738664"/>
          </a:xfrm>
          <a:prstGeom prst="rect">
            <a:avLst/>
          </a:prstGeom>
          <a:noFill/>
        </p:spPr>
        <p:txBody>
          <a:bodyPr wrap="square" rtlCol="0">
            <a:spAutoFit/>
          </a:bodyPr>
          <a:lstStyle/>
          <a:p>
            <a:r>
              <a:rPr lang="en-US" sz="1400" b="1" dirty="0" smtClean="0">
                <a:solidFill>
                  <a:srgbClr val="3498E0"/>
                </a:solidFill>
                <a:latin typeface="Times New Roman"/>
                <a:cs typeface="Times New Roman"/>
              </a:rPr>
              <a:t>Putting it all together: “We’ve observed X, which creates problem Y. The solution is Z, and oh, by the way, that’s exactly what we’re creating.” Investors want to believe you are the </a:t>
            </a:r>
            <a:r>
              <a:rPr lang="en-US" sz="1400" b="1" u="sng" dirty="0" smtClean="0">
                <a:solidFill>
                  <a:srgbClr val="3498E0"/>
                </a:solidFill>
                <a:latin typeface="Times New Roman"/>
                <a:cs typeface="Times New Roman"/>
              </a:rPr>
              <a:t>inevitable</a:t>
            </a:r>
            <a:r>
              <a:rPr lang="en-US" sz="1400" b="1" dirty="0" smtClean="0">
                <a:solidFill>
                  <a:srgbClr val="3498E0"/>
                </a:solidFill>
                <a:latin typeface="Times New Roman"/>
                <a:cs typeface="Times New Roman"/>
              </a:rPr>
              <a:t> resolution to this story.</a:t>
            </a:r>
            <a:endParaRPr lang="en-US" sz="1400" b="1" dirty="0">
              <a:solidFill>
                <a:srgbClr val="3498E0"/>
              </a:solidFill>
              <a:latin typeface="Times New Roman"/>
              <a:cs typeface="Times New Roman"/>
            </a:endParaRPr>
          </a:p>
        </p:txBody>
      </p:sp>
    </p:spTree>
    <p:extLst>
      <p:ext uri="{BB962C8B-B14F-4D97-AF65-F5344CB8AC3E}">
        <p14:creationId xmlns:p14="http://schemas.microsoft.com/office/powerpoint/2010/main" val="35992346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TextBox 4"/>
          <p:cNvSpPr txBox="1"/>
          <p:nvPr/>
        </p:nvSpPr>
        <p:spPr>
          <a:xfrm>
            <a:off x="1063626" y="4915131"/>
            <a:ext cx="7127874" cy="1569660"/>
          </a:xfrm>
          <a:prstGeom prst="rect">
            <a:avLst/>
          </a:prstGeom>
          <a:noFill/>
        </p:spPr>
        <p:txBody>
          <a:bodyPr wrap="square" rtlCol="0">
            <a:spAutoFit/>
          </a:bodyPr>
          <a:lstStyle/>
          <a:p>
            <a:r>
              <a:rPr lang="en-US" sz="48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What we realized by testing The Show…</a:t>
            </a:r>
            <a:endParaRPr lang="en-US" sz="48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6" name="TextBox 5"/>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30</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21046248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4" name="TextBox 3"/>
          <p:cNvSpPr txBox="1"/>
          <p:nvPr/>
        </p:nvSpPr>
        <p:spPr>
          <a:xfrm>
            <a:off x="158745" y="126018"/>
            <a:ext cx="8191985" cy="584776"/>
          </a:xfrm>
          <a:prstGeom prst="rect">
            <a:avLst/>
          </a:prstGeom>
          <a:noFill/>
        </p:spPr>
        <p:txBody>
          <a:bodyPr wrap="square" rtlCol="0">
            <a:spAutoFit/>
          </a:bodyPr>
          <a:lstStyle/>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Why Stories Succeed</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cxnSp>
        <p:nvCxnSpPr>
          <p:cNvPr id="6" name="Straight Connector 5"/>
          <p:cNvCxnSpPr/>
          <p:nvPr/>
        </p:nvCxnSpPr>
        <p:spPr>
          <a:xfrm>
            <a:off x="792480" y="774593"/>
            <a:ext cx="7965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64882" y="710794"/>
            <a:ext cx="127598" cy="127598"/>
          </a:xfrm>
          <a:prstGeom prst="rect">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930400" y="1623094"/>
            <a:ext cx="6827520" cy="1077218"/>
          </a:xfrm>
          <a:prstGeom prst="rect">
            <a:avLst/>
          </a:prstGeom>
        </p:spPr>
        <p:txBody>
          <a:bodyPr wrap="square">
            <a:spAutoFit/>
          </a:bodyPr>
          <a:lstStyle/>
          <a:p>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Stories target the head and the gut.</a:t>
            </a:r>
          </a:p>
          <a:p>
            <a:r>
              <a:rPr lang="en-US" sz="3200" b="1" dirty="0" smtClean="0">
                <a:solidFill>
                  <a:schemeClr val="bg1"/>
                </a:solidFill>
                <a:effectLst>
                  <a:outerShdw blurRad="50800" dist="38100" dir="2700000" algn="tl" rotWithShape="0">
                    <a:prstClr val="black">
                      <a:alpha val="40000"/>
                    </a:prstClr>
                  </a:outerShdw>
                </a:effectLst>
                <a:latin typeface="Helvetica Light"/>
                <a:cs typeface="Helvetica Light"/>
              </a:rPr>
              <a:t>Investors make decisions with both.</a:t>
            </a:r>
          </a:p>
        </p:txBody>
      </p:sp>
      <p:sp>
        <p:nvSpPr>
          <p:cNvPr id="2" name="Right Arrow Callout 1"/>
          <p:cNvSpPr/>
          <p:nvPr/>
        </p:nvSpPr>
        <p:spPr>
          <a:xfrm>
            <a:off x="436880" y="1828800"/>
            <a:ext cx="1493520" cy="670560"/>
          </a:xfrm>
          <a:prstGeom prst="rightArrowCallout">
            <a:avLst>
              <a:gd name="adj1" fmla="val 25000"/>
              <a:gd name="adj2" fmla="val 50000"/>
              <a:gd name="adj3" fmla="val 65909"/>
              <a:gd name="adj4" fmla="val 33969"/>
            </a:avLst>
          </a:prstGeom>
          <a:solidFill>
            <a:schemeClr val="bg1"/>
          </a:solidFill>
          <a:ln>
            <a:solidFill>
              <a:srgbClr val="FFDB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3498E0"/>
                </a:solidFill>
                <a:latin typeface="Helvetica"/>
                <a:cs typeface="Helvetica"/>
              </a:rPr>
              <a:t>1</a:t>
            </a:r>
            <a:endParaRPr lang="en-US" sz="3600" dirty="0">
              <a:solidFill>
                <a:srgbClr val="3498E0"/>
              </a:solidFill>
              <a:latin typeface="Helvetica"/>
              <a:cs typeface="Helvetica"/>
            </a:endParaRPr>
          </a:p>
        </p:txBody>
      </p:sp>
      <p:sp>
        <p:nvSpPr>
          <p:cNvPr id="7" name="TextBox 6"/>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31</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7971694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4" name="TextBox 3"/>
          <p:cNvSpPr txBox="1"/>
          <p:nvPr/>
        </p:nvSpPr>
        <p:spPr>
          <a:xfrm>
            <a:off x="158745" y="126018"/>
            <a:ext cx="8191985" cy="584776"/>
          </a:xfrm>
          <a:prstGeom prst="rect">
            <a:avLst/>
          </a:prstGeom>
          <a:noFill/>
        </p:spPr>
        <p:txBody>
          <a:bodyPr wrap="square" rtlCol="0">
            <a:spAutoFit/>
          </a:bodyPr>
          <a:lstStyle/>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Why Stories Succeed</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cxnSp>
        <p:nvCxnSpPr>
          <p:cNvPr id="6" name="Straight Connector 5"/>
          <p:cNvCxnSpPr/>
          <p:nvPr/>
        </p:nvCxnSpPr>
        <p:spPr>
          <a:xfrm>
            <a:off x="792480" y="774593"/>
            <a:ext cx="7965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64882" y="710794"/>
            <a:ext cx="127598" cy="127598"/>
          </a:xfrm>
          <a:prstGeom prst="rect">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ight Arrow Callout 1"/>
          <p:cNvSpPr/>
          <p:nvPr/>
        </p:nvSpPr>
        <p:spPr>
          <a:xfrm>
            <a:off x="436880" y="1828800"/>
            <a:ext cx="1493520" cy="670560"/>
          </a:xfrm>
          <a:prstGeom prst="rightArrowCallout">
            <a:avLst>
              <a:gd name="adj1" fmla="val 25000"/>
              <a:gd name="adj2" fmla="val 50000"/>
              <a:gd name="adj3" fmla="val 65909"/>
              <a:gd name="adj4" fmla="val 33969"/>
            </a:avLst>
          </a:prstGeom>
          <a:solidFill>
            <a:schemeClr val="bg1"/>
          </a:solidFill>
          <a:ln>
            <a:solidFill>
              <a:srgbClr val="FFDB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3498E0"/>
                </a:solidFill>
                <a:latin typeface="Helvetica"/>
                <a:cs typeface="Helvetica"/>
              </a:rPr>
              <a:t>1</a:t>
            </a:r>
            <a:endParaRPr lang="en-US" sz="3600" dirty="0">
              <a:solidFill>
                <a:srgbClr val="3498E0"/>
              </a:solidFill>
              <a:latin typeface="Helvetica"/>
              <a:cs typeface="Helvetica"/>
            </a:endParaRPr>
          </a:p>
        </p:txBody>
      </p:sp>
      <p:sp>
        <p:nvSpPr>
          <p:cNvPr id="12" name="Rounded Rectangle 11"/>
          <p:cNvSpPr/>
          <p:nvPr/>
        </p:nvSpPr>
        <p:spPr>
          <a:xfrm>
            <a:off x="792481" y="2932967"/>
            <a:ext cx="8188960" cy="1174540"/>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944881" y="3020854"/>
            <a:ext cx="7894320" cy="954107"/>
          </a:xfrm>
          <a:prstGeom prst="rect">
            <a:avLst/>
          </a:prstGeom>
          <a:noFill/>
        </p:spPr>
        <p:txBody>
          <a:bodyPr wrap="square" rtlCol="0">
            <a:spAutoFit/>
          </a:bodyPr>
          <a:lstStyle/>
          <a:p>
            <a:r>
              <a:rPr lang="en-US" sz="1400" b="1" dirty="0" smtClean="0">
                <a:solidFill>
                  <a:srgbClr val="3498E0"/>
                </a:solidFill>
                <a:latin typeface="Times New Roman"/>
                <a:cs typeface="Times New Roman"/>
              </a:rPr>
              <a:t>You’ll want to speak to each point. For #1, we’d add this: “Investors make decisions using both of these things. But unless you’re a world-class storyteller that can make plain slides come to life, regular slides won’t cut it. The Show is more adept at targeting both the head (Is this a smart business? Can it scale and make money?) and the gut (Am I excited about this? Does this feel huge?).</a:t>
            </a:r>
            <a:endParaRPr lang="en-US" sz="1400" b="1" dirty="0">
              <a:solidFill>
                <a:srgbClr val="3498E0"/>
              </a:solidFill>
              <a:latin typeface="Times New Roman"/>
              <a:cs typeface="Times New Roman"/>
            </a:endParaRPr>
          </a:p>
        </p:txBody>
      </p:sp>
      <p:sp>
        <p:nvSpPr>
          <p:cNvPr id="11" name="Rectangle 10"/>
          <p:cNvSpPr/>
          <p:nvPr/>
        </p:nvSpPr>
        <p:spPr>
          <a:xfrm>
            <a:off x="1930400" y="1623094"/>
            <a:ext cx="6827520" cy="1077218"/>
          </a:xfrm>
          <a:prstGeom prst="rect">
            <a:avLst/>
          </a:prstGeom>
        </p:spPr>
        <p:txBody>
          <a:bodyPr wrap="square">
            <a:spAutoFit/>
          </a:bodyPr>
          <a:lstStyle/>
          <a:p>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Stories target the head and the gut.</a:t>
            </a:r>
          </a:p>
          <a:p>
            <a:r>
              <a:rPr lang="en-US" sz="3200" b="1" dirty="0" smtClean="0">
                <a:solidFill>
                  <a:schemeClr val="bg1"/>
                </a:solidFill>
                <a:effectLst>
                  <a:outerShdw blurRad="50800" dist="38100" dir="2700000" algn="tl" rotWithShape="0">
                    <a:prstClr val="black">
                      <a:alpha val="40000"/>
                    </a:prstClr>
                  </a:outerShdw>
                </a:effectLst>
                <a:latin typeface="Helvetica Light"/>
                <a:cs typeface="Helvetica Light"/>
              </a:rPr>
              <a:t>Investors make decisions with both.</a:t>
            </a:r>
          </a:p>
        </p:txBody>
      </p:sp>
      <p:sp>
        <p:nvSpPr>
          <p:cNvPr id="10" name="TextBox 9"/>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31</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31772412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4" name="TextBox 3"/>
          <p:cNvSpPr txBox="1"/>
          <p:nvPr/>
        </p:nvSpPr>
        <p:spPr>
          <a:xfrm>
            <a:off x="158745" y="126018"/>
            <a:ext cx="8191985" cy="584776"/>
          </a:xfrm>
          <a:prstGeom prst="rect">
            <a:avLst/>
          </a:prstGeom>
          <a:noFill/>
        </p:spPr>
        <p:txBody>
          <a:bodyPr wrap="square" rtlCol="0">
            <a:spAutoFit/>
          </a:bodyPr>
          <a:lstStyle/>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Why Stories Succeed</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cxnSp>
        <p:nvCxnSpPr>
          <p:cNvPr id="6" name="Straight Connector 5"/>
          <p:cNvCxnSpPr/>
          <p:nvPr/>
        </p:nvCxnSpPr>
        <p:spPr>
          <a:xfrm>
            <a:off x="792480" y="774593"/>
            <a:ext cx="7965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64882" y="710794"/>
            <a:ext cx="127598" cy="127598"/>
          </a:xfrm>
          <a:prstGeom prst="rect">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ight Arrow Callout 1"/>
          <p:cNvSpPr/>
          <p:nvPr/>
        </p:nvSpPr>
        <p:spPr>
          <a:xfrm>
            <a:off x="436880" y="1828800"/>
            <a:ext cx="1493520" cy="670560"/>
          </a:xfrm>
          <a:prstGeom prst="rightArrowCallout">
            <a:avLst>
              <a:gd name="adj1" fmla="val 25000"/>
              <a:gd name="adj2" fmla="val 50000"/>
              <a:gd name="adj3" fmla="val 65909"/>
              <a:gd name="adj4" fmla="val 33969"/>
            </a:avLst>
          </a:prstGeom>
          <a:solidFill>
            <a:schemeClr val="bg1"/>
          </a:solidFill>
          <a:ln>
            <a:solidFill>
              <a:srgbClr val="FFDB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3498E0"/>
                </a:solidFill>
                <a:latin typeface="Helvetica"/>
                <a:cs typeface="Helvetica"/>
              </a:rPr>
              <a:t>1</a:t>
            </a:r>
            <a:endParaRPr lang="en-US" sz="3600" dirty="0">
              <a:solidFill>
                <a:srgbClr val="3498E0"/>
              </a:solidFill>
              <a:latin typeface="Helvetica"/>
              <a:cs typeface="Helvetica"/>
            </a:endParaRPr>
          </a:p>
        </p:txBody>
      </p:sp>
      <p:sp>
        <p:nvSpPr>
          <p:cNvPr id="15" name="Rectangle 14"/>
          <p:cNvSpPr/>
          <p:nvPr/>
        </p:nvSpPr>
        <p:spPr>
          <a:xfrm>
            <a:off x="1930400" y="2673318"/>
            <a:ext cx="6827520" cy="1569660"/>
          </a:xfrm>
          <a:prstGeom prst="rect">
            <a:avLst/>
          </a:prstGeom>
        </p:spPr>
        <p:txBody>
          <a:bodyPr wrap="square">
            <a:spAutoFit/>
          </a:bodyPr>
          <a:lstStyle/>
          <a:p>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Stories convey the WHY.</a:t>
            </a:r>
          </a:p>
          <a:p>
            <a:r>
              <a:rPr lang="en-US" sz="3200" b="1" dirty="0" smtClean="0">
                <a:solidFill>
                  <a:srgbClr val="FFFFFF"/>
                </a:solidFill>
                <a:effectLst>
                  <a:outerShdw blurRad="50800" dist="38100" dir="2700000" algn="tl" rotWithShape="0">
                    <a:prstClr val="black">
                      <a:alpha val="40000"/>
                    </a:prstClr>
                  </a:outerShdw>
                </a:effectLst>
                <a:latin typeface="Helvetica Light"/>
                <a:cs typeface="Helvetica Light"/>
              </a:rPr>
              <a:t>Young startups lack a history of proof but have plenty of purpose.</a:t>
            </a:r>
          </a:p>
        </p:txBody>
      </p:sp>
      <p:sp>
        <p:nvSpPr>
          <p:cNvPr id="16" name="Right Arrow Callout 15"/>
          <p:cNvSpPr/>
          <p:nvPr/>
        </p:nvSpPr>
        <p:spPr>
          <a:xfrm>
            <a:off x="436880" y="2880360"/>
            <a:ext cx="1493520" cy="670560"/>
          </a:xfrm>
          <a:prstGeom prst="rightArrowCallout">
            <a:avLst>
              <a:gd name="adj1" fmla="val 25000"/>
              <a:gd name="adj2" fmla="val 50000"/>
              <a:gd name="adj3" fmla="val 65909"/>
              <a:gd name="adj4" fmla="val 33969"/>
            </a:avLst>
          </a:prstGeom>
          <a:solidFill>
            <a:schemeClr val="bg1"/>
          </a:solidFill>
          <a:ln>
            <a:solidFill>
              <a:srgbClr val="FFDB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3498E0"/>
                </a:solidFill>
                <a:latin typeface="Helvetica"/>
                <a:cs typeface="Helvetica"/>
              </a:rPr>
              <a:t>2</a:t>
            </a:r>
            <a:endParaRPr lang="en-US" sz="3600" dirty="0">
              <a:solidFill>
                <a:srgbClr val="3498E0"/>
              </a:solidFill>
              <a:latin typeface="Helvetica"/>
              <a:cs typeface="Helvetica"/>
            </a:endParaRPr>
          </a:p>
        </p:txBody>
      </p:sp>
      <p:sp>
        <p:nvSpPr>
          <p:cNvPr id="11" name="Rectangle 10"/>
          <p:cNvSpPr/>
          <p:nvPr/>
        </p:nvSpPr>
        <p:spPr>
          <a:xfrm>
            <a:off x="1930400" y="1623094"/>
            <a:ext cx="6827520" cy="1077218"/>
          </a:xfrm>
          <a:prstGeom prst="rect">
            <a:avLst/>
          </a:prstGeom>
        </p:spPr>
        <p:txBody>
          <a:bodyPr wrap="square">
            <a:spAutoFit/>
          </a:bodyPr>
          <a:lstStyle/>
          <a:p>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Stories target the head and the gut.</a:t>
            </a:r>
          </a:p>
          <a:p>
            <a:r>
              <a:rPr lang="en-US" sz="3200" b="1" dirty="0" smtClean="0">
                <a:solidFill>
                  <a:schemeClr val="bg1"/>
                </a:solidFill>
                <a:effectLst>
                  <a:outerShdw blurRad="50800" dist="38100" dir="2700000" algn="tl" rotWithShape="0">
                    <a:prstClr val="black">
                      <a:alpha val="40000"/>
                    </a:prstClr>
                  </a:outerShdw>
                </a:effectLst>
                <a:latin typeface="Helvetica Light"/>
                <a:cs typeface="Helvetica Light"/>
              </a:rPr>
              <a:t>Investors make decisions with both.</a:t>
            </a:r>
          </a:p>
        </p:txBody>
      </p:sp>
      <p:sp>
        <p:nvSpPr>
          <p:cNvPr id="10" name="TextBox 9"/>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32</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1880286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Solution</a:t>
            </a:r>
            <a:endParaRPr lang="en-US" sz="3600" dirty="0">
              <a:solidFill>
                <a:schemeClr val="tx1">
                  <a:lumMod val="75000"/>
                  <a:lumOff val="25000"/>
                </a:schemeClr>
              </a:solidFill>
            </a:endParaRPr>
          </a:p>
        </p:txBody>
      </p:sp>
      <p:pic>
        <p:nvPicPr>
          <p:cNvPr id="4" name="Picture 3" descr="ex.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grpSp>
        <p:nvGrpSpPr>
          <p:cNvPr id="7" name="Group 6"/>
          <p:cNvGrpSpPr/>
          <p:nvPr/>
        </p:nvGrpSpPr>
        <p:grpSpPr>
          <a:xfrm>
            <a:off x="3878567" y="4093116"/>
            <a:ext cx="4632156" cy="1130010"/>
            <a:chOff x="2550200" y="4892050"/>
            <a:chExt cx="4632156" cy="1130010"/>
          </a:xfrm>
        </p:grpSpPr>
        <p:grpSp>
          <p:nvGrpSpPr>
            <p:cNvPr id="14" name="Group 13"/>
            <p:cNvGrpSpPr/>
            <p:nvPr/>
          </p:nvGrpSpPr>
          <p:grpSpPr>
            <a:xfrm>
              <a:off x="2841272" y="4892050"/>
              <a:ext cx="3147261" cy="643232"/>
              <a:chOff x="2198040" y="3112660"/>
              <a:chExt cx="3147261" cy="643232"/>
            </a:xfrm>
          </p:grpSpPr>
          <p:sp>
            <p:nvSpPr>
              <p:cNvPr id="3" name="Rounded Rectangle 2"/>
              <p:cNvSpPr/>
              <p:nvPr/>
            </p:nvSpPr>
            <p:spPr>
              <a:xfrm>
                <a:off x="3831800" y="3163989"/>
                <a:ext cx="688793" cy="559617"/>
              </a:xfrm>
              <a:prstGeom prst="roundRect">
                <a:avLst/>
              </a:prstGeom>
              <a:noFill/>
              <a:ln w="28575" cmpd="sng">
                <a:solidFill>
                  <a:srgbClr val="40A2C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98040" y="3112660"/>
                <a:ext cx="643232" cy="643232"/>
              </a:xfrm>
              <a:prstGeom prst="rect">
                <a:avLst/>
              </a:prstGeom>
            </p:spPr>
          </p:pic>
          <p:sp>
            <p:nvSpPr>
              <p:cNvPr id="11" name="Right Arrow 10"/>
              <p:cNvSpPr/>
              <p:nvPr/>
            </p:nvSpPr>
            <p:spPr>
              <a:xfrm>
                <a:off x="3024232" y="3346941"/>
                <a:ext cx="581169" cy="172190"/>
              </a:xfrm>
              <a:prstGeom prst="rightArrow">
                <a:avLst/>
              </a:prstGeom>
              <a:solidFill>
                <a:srgbClr val="40A2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ex.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31413" y="3286405"/>
                <a:ext cx="689566" cy="314785"/>
              </a:xfrm>
              <a:prstGeom prst="rect">
                <a:avLst/>
              </a:prstGeom>
              <a:effectLst>
                <a:outerShdw blurRad="50800" dist="38100" dir="2700000" algn="tl" rotWithShape="0">
                  <a:prstClr val="black">
                    <a:alpha val="40000"/>
                  </a:prstClr>
                </a:outerShdw>
              </a:effectLst>
            </p:spPr>
          </p:pic>
          <p:sp>
            <p:nvSpPr>
              <p:cNvPr id="26" name="Right Arrow 25"/>
              <p:cNvSpPr/>
              <p:nvPr/>
            </p:nvSpPr>
            <p:spPr>
              <a:xfrm>
                <a:off x="4764132" y="3346941"/>
                <a:ext cx="581169" cy="172190"/>
              </a:xfrm>
              <a:prstGeom prst="rightArrow">
                <a:avLst/>
              </a:prstGeom>
              <a:solidFill>
                <a:srgbClr val="40A2C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88250" y="4943379"/>
              <a:ext cx="596714" cy="575423"/>
            </a:xfrm>
            <a:prstGeom prst="rect">
              <a:avLst/>
            </a:prstGeom>
          </p:spPr>
        </p:pic>
        <p:sp>
          <p:nvSpPr>
            <p:cNvPr id="16" name="TextBox 15"/>
            <p:cNvSpPr txBox="1"/>
            <p:nvPr/>
          </p:nvSpPr>
          <p:spPr>
            <a:xfrm>
              <a:off x="2550200" y="5498840"/>
              <a:ext cx="1326004" cy="523220"/>
            </a:xfrm>
            <a:prstGeom prst="rect">
              <a:avLst/>
            </a:prstGeom>
            <a:noFill/>
          </p:spPr>
          <p:txBody>
            <a:bodyPr wrap="none" rtlCol="0">
              <a:spAutoFit/>
            </a:bodyPr>
            <a:lstStyle/>
            <a:p>
              <a:pPr algn="ctr"/>
              <a:r>
                <a:rPr lang="en-US" sz="1400" dirty="0" smtClean="0">
                  <a:latin typeface="Helvetica Light"/>
                  <a:cs typeface="Helvetica Light"/>
                </a:rPr>
                <a:t>Explanation of</a:t>
              </a:r>
            </a:p>
            <a:p>
              <a:pPr algn="ctr"/>
              <a:r>
                <a:rPr lang="en-US" sz="1400" dirty="0" smtClean="0">
                  <a:latin typeface="Helvetica Light"/>
                  <a:cs typeface="Helvetica Light"/>
                </a:rPr>
                <a:t>Actions Taken</a:t>
              </a:r>
              <a:endParaRPr lang="en-US" sz="1400" dirty="0">
                <a:latin typeface="Helvetica Light"/>
                <a:cs typeface="Helvetica Light"/>
              </a:endParaRPr>
            </a:p>
          </p:txBody>
        </p:sp>
        <p:sp>
          <p:nvSpPr>
            <p:cNvPr id="17" name="TextBox 16"/>
            <p:cNvSpPr txBox="1"/>
            <p:nvPr/>
          </p:nvSpPr>
          <p:spPr>
            <a:xfrm>
              <a:off x="4199730" y="5498840"/>
              <a:ext cx="1326004" cy="523220"/>
            </a:xfrm>
            <a:prstGeom prst="rect">
              <a:avLst/>
            </a:prstGeom>
            <a:noFill/>
          </p:spPr>
          <p:txBody>
            <a:bodyPr wrap="none" rtlCol="0">
              <a:spAutoFit/>
            </a:bodyPr>
            <a:lstStyle/>
            <a:p>
              <a:pPr algn="ctr"/>
              <a:r>
                <a:rPr lang="en-US" sz="1400" dirty="0" smtClean="0">
                  <a:latin typeface="Helvetica Light"/>
                  <a:cs typeface="Helvetica Light"/>
                </a:rPr>
                <a:t>Explanation of</a:t>
              </a:r>
            </a:p>
            <a:p>
              <a:pPr algn="ctr"/>
              <a:r>
                <a:rPr lang="en-US" sz="1400" dirty="0" smtClean="0">
                  <a:latin typeface="Helvetica Light"/>
                  <a:cs typeface="Helvetica Light"/>
                </a:rPr>
                <a:t>Actions Taken</a:t>
              </a:r>
              <a:endParaRPr lang="en-US" sz="1400" dirty="0">
                <a:latin typeface="Helvetica Light"/>
                <a:cs typeface="Helvetica Light"/>
              </a:endParaRPr>
            </a:p>
          </p:txBody>
        </p:sp>
        <p:sp>
          <p:nvSpPr>
            <p:cNvPr id="18" name="TextBox 17"/>
            <p:cNvSpPr txBox="1"/>
            <p:nvPr/>
          </p:nvSpPr>
          <p:spPr>
            <a:xfrm>
              <a:off x="5856352" y="5498840"/>
              <a:ext cx="1326004" cy="523220"/>
            </a:xfrm>
            <a:prstGeom prst="rect">
              <a:avLst/>
            </a:prstGeom>
            <a:noFill/>
          </p:spPr>
          <p:txBody>
            <a:bodyPr wrap="none" rtlCol="0">
              <a:spAutoFit/>
            </a:bodyPr>
            <a:lstStyle/>
            <a:p>
              <a:pPr algn="ctr"/>
              <a:r>
                <a:rPr lang="en-US" sz="1400" dirty="0" smtClean="0">
                  <a:latin typeface="Helvetica Light"/>
                  <a:cs typeface="Helvetica Light"/>
                </a:rPr>
                <a:t>Explanation of</a:t>
              </a:r>
            </a:p>
            <a:p>
              <a:pPr algn="ctr"/>
              <a:r>
                <a:rPr lang="en-US" sz="1400" dirty="0" smtClean="0">
                  <a:latin typeface="Helvetica Light"/>
                  <a:cs typeface="Helvetica Light"/>
                </a:rPr>
                <a:t>Outcomes</a:t>
              </a:r>
              <a:endParaRPr lang="en-US" sz="1400" dirty="0">
                <a:latin typeface="Helvetica Light"/>
                <a:cs typeface="Helvetica Light"/>
              </a:endParaRPr>
            </a:p>
          </p:txBody>
        </p:sp>
      </p:grpSp>
      <p:sp>
        <p:nvSpPr>
          <p:cNvPr id="9" name="Rectangle 8"/>
          <p:cNvSpPr/>
          <p:nvPr/>
        </p:nvSpPr>
        <p:spPr>
          <a:xfrm>
            <a:off x="618571" y="3441441"/>
            <a:ext cx="3043214" cy="25096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75000"/>
                    <a:lumOff val="25000"/>
                  </a:schemeClr>
                </a:solidFill>
                <a:latin typeface="Helvetica Light"/>
                <a:cs typeface="Helvetica Light"/>
              </a:rPr>
              <a:t>1-2 Product Screens</a:t>
            </a:r>
            <a:endParaRPr lang="en-US" dirty="0">
              <a:solidFill>
                <a:schemeClr val="tx1">
                  <a:lumMod val="75000"/>
                  <a:lumOff val="25000"/>
                </a:schemeClr>
              </a:solidFill>
              <a:latin typeface="Helvetica Light"/>
              <a:cs typeface="Helvetica Light"/>
            </a:endParaRPr>
          </a:p>
        </p:txBody>
      </p:sp>
      <p:sp>
        <p:nvSpPr>
          <p:cNvPr id="23" name="Text Placeholder 5"/>
          <p:cNvSpPr txBox="1">
            <a:spLocks/>
          </p:cNvSpPr>
          <p:nvPr/>
        </p:nvSpPr>
        <p:spPr>
          <a:xfrm>
            <a:off x="766656" y="1125416"/>
            <a:ext cx="7325098" cy="2053316"/>
          </a:xfrm>
          <a:prstGeom prst="rect">
            <a:avLst/>
          </a:prstGeom>
        </p:spPr>
        <p:txBody>
          <a:bodyPr vert="horz" lIns="91440" tIns="45720" rIns="91440" bIns="45720" rtlCol="0">
            <a:normAutofit fontScale="92500"/>
          </a:bodyPr>
          <a:lstStyle>
            <a:lvl1pPr marL="514290" indent="-514290" algn="l" defTabSz="457200" rtl="0" eaLnBrk="1" latinLnBrk="0" hangingPunct="1">
              <a:lnSpc>
                <a:spcPct val="150000"/>
              </a:lnSpc>
              <a:spcBef>
                <a:spcPct val="20000"/>
              </a:spcBef>
              <a:buClr>
                <a:schemeClr val="tx1"/>
              </a:buClr>
              <a:buSzPct val="150000"/>
              <a:buFont typeface="Wingdings" charset="2"/>
              <a:buAutoNum type="arabicPlain"/>
              <a:defRPr sz="2400" b="0" i="0" kern="1200" baseline="0">
                <a:solidFill>
                  <a:schemeClr val="tx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b="1" dirty="0" smtClean="0">
                <a:solidFill>
                  <a:srgbClr val="40A2CB"/>
                </a:solidFill>
                <a:latin typeface="Helvetica Light"/>
                <a:cs typeface="Helvetica Light"/>
              </a:rPr>
              <a:t>[The succinct summary of the solution goes here. This often sounds like your company mission.]</a:t>
            </a:r>
            <a:endParaRPr lang="en-US" dirty="0" smtClean="0">
              <a:latin typeface="Helvetica Light"/>
              <a:cs typeface="Helvetica Light"/>
            </a:endParaRPr>
          </a:p>
          <a:p>
            <a:pPr marL="342900" indent="-342900">
              <a:buFont typeface="Arial"/>
              <a:buChar char="•"/>
            </a:pPr>
            <a:r>
              <a:rPr lang="en-US" sz="1800" dirty="0" smtClean="0">
                <a:solidFill>
                  <a:srgbClr val="40A2CB"/>
                </a:solidFill>
                <a:latin typeface="Helvetica Light"/>
                <a:cs typeface="Helvetica Light"/>
              </a:rPr>
              <a:t>[List a few key benefits and features here.]</a:t>
            </a:r>
          </a:p>
          <a:p>
            <a:pPr marL="0" indent="0" algn="ctr">
              <a:buFont typeface="Wingdings" charset="2"/>
              <a:buNone/>
            </a:pPr>
            <a:endParaRPr lang="en-US" dirty="0">
              <a:latin typeface="Helvetica Light"/>
              <a:cs typeface="Helvetica Light"/>
            </a:endParaRPr>
          </a:p>
        </p:txBody>
      </p:sp>
      <p:grpSp>
        <p:nvGrpSpPr>
          <p:cNvPr id="6" name="Group 5"/>
          <p:cNvGrpSpPr/>
          <p:nvPr/>
        </p:nvGrpSpPr>
        <p:grpSpPr>
          <a:xfrm>
            <a:off x="8189176" y="1402019"/>
            <a:ext cx="2726128" cy="2176791"/>
            <a:chOff x="8004456" y="2191232"/>
            <a:chExt cx="2726128" cy="2176791"/>
          </a:xfrm>
        </p:grpSpPr>
        <p:grpSp>
          <p:nvGrpSpPr>
            <p:cNvPr id="21" name="Group 20"/>
            <p:cNvGrpSpPr/>
            <p:nvPr/>
          </p:nvGrpSpPr>
          <p:grpSpPr>
            <a:xfrm>
              <a:off x="8004456" y="2191232"/>
              <a:ext cx="2726128" cy="2176791"/>
              <a:chOff x="8862172" y="2277935"/>
              <a:chExt cx="2478298" cy="1920698"/>
            </a:xfrm>
          </p:grpSpPr>
          <p:sp>
            <p:nvSpPr>
              <p:cNvPr id="24" name="Folded Corner 23"/>
              <p:cNvSpPr/>
              <p:nvPr/>
            </p:nvSpPr>
            <p:spPr>
              <a:xfrm>
                <a:off x="8862172" y="2277935"/>
                <a:ext cx="2478298" cy="1920698"/>
              </a:xfrm>
              <a:prstGeom prst="foldedCorner">
                <a:avLst/>
              </a:prstGeom>
              <a:solidFill>
                <a:srgbClr val="E3DF3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7" name="TextBox 26"/>
              <p:cNvSpPr txBox="1"/>
              <p:nvPr/>
            </p:nvSpPr>
            <p:spPr>
              <a:xfrm>
                <a:off x="9639213" y="3502269"/>
                <a:ext cx="1543546" cy="611027"/>
              </a:xfrm>
              <a:prstGeom prst="rect">
                <a:avLst/>
              </a:prstGeom>
              <a:noFill/>
            </p:spPr>
            <p:txBody>
              <a:bodyPr wrap="none" rtlCol="0">
                <a:spAutoFit/>
              </a:bodyPr>
              <a:lstStyle/>
              <a:p>
                <a:r>
                  <a:rPr lang="en-US" sz="1300" b="1" dirty="0" smtClean="0">
                    <a:latin typeface="Times New Roman"/>
                    <a:cs typeface="Times New Roman"/>
                  </a:rPr>
                  <a:t>Rob Go</a:t>
                </a:r>
                <a:endParaRPr lang="en-US" sz="1300" b="1" dirty="0">
                  <a:latin typeface="Times New Roman"/>
                  <a:cs typeface="Times New Roman"/>
                </a:endParaRPr>
              </a:p>
              <a:p>
                <a:r>
                  <a:rPr lang="en-US" sz="1300" dirty="0">
                    <a:latin typeface="Times New Roman"/>
                    <a:cs typeface="Times New Roman"/>
                  </a:rPr>
                  <a:t>Co-Founder &amp; Partner</a:t>
                </a:r>
              </a:p>
              <a:p>
                <a:r>
                  <a:rPr lang="en-US" sz="1300" dirty="0">
                    <a:latin typeface="Times New Roman"/>
                    <a:cs typeface="Times New Roman"/>
                  </a:rPr>
                  <a:t>NextView Ventures</a:t>
                </a:r>
              </a:p>
            </p:txBody>
          </p:sp>
          <p:sp>
            <p:nvSpPr>
              <p:cNvPr id="28" name="Rectangle 27"/>
              <p:cNvSpPr/>
              <p:nvPr/>
            </p:nvSpPr>
            <p:spPr>
              <a:xfrm>
                <a:off x="8903385" y="2328038"/>
                <a:ext cx="2408438" cy="964065"/>
              </a:xfrm>
              <a:prstGeom prst="rect">
                <a:avLst/>
              </a:prstGeom>
            </p:spPr>
            <p:txBody>
              <a:bodyPr wrap="square">
                <a:spAutoFit/>
              </a:bodyPr>
              <a:lstStyle/>
              <a:p>
                <a:pPr algn="dist"/>
                <a:r>
                  <a:rPr lang="en-US" sz="1300" dirty="0" smtClean="0">
                    <a:solidFill>
                      <a:srgbClr val="414141"/>
                    </a:solidFill>
                    <a:latin typeface="Times New Roman"/>
                    <a:cs typeface="Times New Roman"/>
                  </a:rPr>
                  <a:t>There’s nothing worse for founders than getting deep into a pitch and realizing the investor has no clue what the product does. Now is the time for a short explanation or demo.</a:t>
                </a:r>
                <a:endParaRPr lang="en-US" sz="1300" dirty="0">
                  <a:solidFill>
                    <a:srgbClr val="414141"/>
                  </a:solidFill>
                  <a:latin typeface="Times New Roman"/>
                  <a:cs typeface="Times New Roman"/>
                </a:endParaRPr>
              </a:p>
            </p:txBody>
          </p:sp>
        </p:grpSp>
        <p:pic>
          <p:nvPicPr>
            <p:cNvPr id="29" name="Picture 28" descr="go_01_cr.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93925" y="3338288"/>
              <a:ext cx="791942" cy="995782"/>
            </a:xfrm>
            <a:prstGeom prst="ellipse">
              <a:avLst/>
            </a:prstGeom>
          </p:spPr>
        </p:pic>
      </p:grpSp>
      <p:sp>
        <p:nvSpPr>
          <p:cNvPr id="30" name="TextBox 29"/>
          <p:cNvSpPr txBox="1"/>
          <p:nvPr/>
        </p:nvSpPr>
        <p:spPr>
          <a:xfrm>
            <a:off x="8821093" y="6483684"/>
            <a:ext cx="313009" cy="369332"/>
          </a:xfrm>
          <a:prstGeom prst="rect">
            <a:avLst/>
          </a:prstGeom>
          <a:noFill/>
        </p:spPr>
        <p:txBody>
          <a:bodyPr wrap="none" rtlCol="0">
            <a:spAutoFit/>
          </a:bodyPr>
          <a:lstStyle/>
          <a:p>
            <a:r>
              <a:rPr lang="en-US" dirty="0" smtClean="0">
                <a:solidFill>
                  <a:schemeClr val="tx1">
                    <a:lumMod val="75000"/>
                    <a:lumOff val="25000"/>
                  </a:schemeClr>
                </a:solidFill>
                <a:latin typeface="Helvetica Light"/>
                <a:cs typeface="Helvetica Light"/>
              </a:rPr>
              <a:t>4</a:t>
            </a:r>
            <a:endParaRPr lang="en-US"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12794611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4" name="TextBox 3"/>
          <p:cNvSpPr txBox="1"/>
          <p:nvPr/>
        </p:nvSpPr>
        <p:spPr>
          <a:xfrm>
            <a:off x="158745" y="126018"/>
            <a:ext cx="8191985" cy="584776"/>
          </a:xfrm>
          <a:prstGeom prst="rect">
            <a:avLst/>
          </a:prstGeom>
          <a:noFill/>
        </p:spPr>
        <p:txBody>
          <a:bodyPr wrap="square" rtlCol="0">
            <a:spAutoFit/>
          </a:bodyPr>
          <a:lstStyle/>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Why Stories Succeed</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cxnSp>
        <p:nvCxnSpPr>
          <p:cNvPr id="6" name="Straight Connector 5"/>
          <p:cNvCxnSpPr/>
          <p:nvPr/>
        </p:nvCxnSpPr>
        <p:spPr>
          <a:xfrm>
            <a:off x="792480" y="774593"/>
            <a:ext cx="7965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64882" y="710794"/>
            <a:ext cx="127598" cy="127598"/>
          </a:xfrm>
          <a:prstGeom prst="rect">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ight Arrow Callout 1"/>
          <p:cNvSpPr/>
          <p:nvPr/>
        </p:nvSpPr>
        <p:spPr>
          <a:xfrm>
            <a:off x="436880" y="1828800"/>
            <a:ext cx="1493520" cy="670560"/>
          </a:xfrm>
          <a:prstGeom prst="rightArrowCallout">
            <a:avLst>
              <a:gd name="adj1" fmla="val 25000"/>
              <a:gd name="adj2" fmla="val 50000"/>
              <a:gd name="adj3" fmla="val 65909"/>
              <a:gd name="adj4" fmla="val 33969"/>
            </a:avLst>
          </a:prstGeom>
          <a:solidFill>
            <a:schemeClr val="bg1"/>
          </a:solidFill>
          <a:ln>
            <a:solidFill>
              <a:srgbClr val="FFDB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3498E0"/>
                </a:solidFill>
                <a:latin typeface="Helvetica"/>
                <a:cs typeface="Helvetica"/>
              </a:rPr>
              <a:t>1</a:t>
            </a:r>
            <a:endParaRPr lang="en-US" sz="3600" dirty="0">
              <a:solidFill>
                <a:srgbClr val="3498E0"/>
              </a:solidFill>
              <a:latin typeface="Helvetica"/>
              <a:cs typeface="Helvetica"/>
            </a:endParaRPr>
          </a:p>
        </p:txBody>
      </p:sp>
      <p:sp>
        <p:nvSpPr>
          <p:cNvPr id="12" name="Rounded Rectangle 11"/>
          <p:cNvSpPr/>
          <p:nvPr/>
        </p:nvSpPr>
        <p:spPr>
          <a:xfrm>
            <a:off x="792480" y="4454657"/>
            <a:ext cx="8188960" cy="1405353"/>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944880" y="4542545"/>
            <a:ext cx="7894320" cy="1169551"/>
          </a:xfrm>
          <a:prstGeom prst="rect">
            <a:avLst/>
          </a:prstGeom>
          <a:noFill/>
        </p:spPr>
        <p:txBody>
          <a:bodyPr wrap="square" rtlCol="0">
            <a:spAutoFit/>
          </a:bodyPr>
          <a:lstStyle/>
          <a:p>
            <a:r>
              <a:rPr lang="en-US" sz="1400" b="1" dirty="0" smtClean="0">
                <a:solidFill>
                  <a:srgbClr val="3498E0"/>
                </a:solidFill>
                <a:latin typeface="Times New Roman"/>
                <a:cs typeface="Times New Roman"/>
              </a:rPr>
              <a:t>“This is the driving factor behind your pitch. If you’re launching to simply make money, most investors won’t actually get excited. At NextView, for example, we look for ‘authentic’ founders – people who identify a problem and understand their why, their mission. When things get tough or challenges arise, as they always do, these founders will run through walls to keep building their businesses. The Show effectively conveys this sense of purpose and succeed-at-all-costs mentality.”</a:t>
            </a:r>
            <a:endParaRPr lang="en-US" sz="1400" b="1" dirty="0">
              <a:solidFill>
                <a:srgbClr val="3498E0"/>
              </a:solidFill>
              <a:latin typeface="Times New Roman"/>
              <a:cs typeface="Times New Roman"/>
            </a:endParaRPr>
          </a:p>
        </p:txBody>
      </p:sp>
      <p:sp>
        <p:nvSpPr>
          <p:cNvPr id="16" name="Right Arrow Callout 15"/>
          <p:cNvSpPr/>
          <p:nvPr/>
        </p:nvSpPr>
        <p:spPr>
          <a:xfrm>
            <a:off x="436880" y="2880360"/>
            <a:ext cx="1493520" cy="670560"/>
          </a:xfrm>
          <a:prstGeom prst="rightArrowCallout">
            <a:avLst>
              <a:gd name="adj1" fmla="val 25000"/>
              <a:gd name="adj2" fmla="val 50000"/>
              <a:gd name="adj3" fmla="val 65909"/>
              <a:gd name="adj4" fmla="val 33969"/>
            </a:avLst>
          </a:prstGeom>
          <a:solidFill>
            <a:schemeClr val="bg1"/>
          </a:solidFill>
          <a:ln>
            <a:solidFill>
              <a:srgbClr val="FFDB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3498E0"/>
                </a:solidFill>
                <a:latin typeface="Helvetica"/>
                <a:cs typeface="Helvetica"/>
              </a:rPr>
              <a:t>2</a:t>
            </a:r>
            <a:endParaRPr lang="en-US" sz="3600" dirty="0">
              <a:solidFill>
                <a:srgbClr val="3498E0"/>
              </a:solidFill>
              <a:latin typeface="Helvetica"/>
              <a:cs typeface="Helvetica"/>
            </a:endParaRPr>
          </a:p>
        </p:txBody>
      </p:sp>
      <p:sp>
        <p:nvSpPr>
          <p:cNvPr id="17" name="Rectangle 16"/>
          <p:cNvSpPr/>
          <p:nvPr/>
        </p:nvSpPr>
        <p:spPr>
          <a:xfrm>
            <a:off x="1930400" y="1623094"/>
            <a:ext cx="6827520" cy="1077218"/>
          </a:xfrm>
          <a:prstGeom prst="rect">
            <a:avLst/>
          </a:prstGeom>
        </p:spPr>
        <p:txBody>
          <a:bodyPr wrap="square">
            <a:spAutoFit/>
          </a:bodyPr>
          <a:lstStyle/>
          <a:p>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Stories target the head and the gut.</a:t>
            </a:r>
          </a:p>
          <a:p>
            <a:r>
              <a:rPr lang="en-US" sz="3200" b="1" dirty="0" smtClean="0">
                <a:solidFill>
                  <a:schemeClr val="bg1"/>
                </a:solidFill>
                <a:effectLst>
                  <a:outerShdw blurRad="50800" dist="38100" dir="2700000" algn="tl" rotWithShape="0">
                    <a:prstClr val="black">
                      <a:alpha val="40000"/>
                    </a:prstClr>
                  </a:outerShdw>
                </a:effectLst>
                <a:latin typeface="Helvetica Light"/>
                <a:cs typeface="Helvetica Light"/>
              </a:rPr>
              <a:t>Investors make decisions with both.</a:t>
            </a:r>
          </a:p>
        </p:txBody>
      </p:sp>
      <p:sp>
        <p:nvSpPr>
          <p:cNvPr id="15" name="Rectangle 14"/>
          <p:cNvSpPr/>
          <p:nvPr/>
        </p:nvSpPr>
        <p:spPr>
          <a:xfrm>
            <a:off x="1930400" y="2673318"/>
            <a:ext cx="6827520" cy="1569660"/>
          </a:xfrm>
          <a:prstGeom prst="rect">
            <a:avLst/>
          </a:prstGeom>
        </p:spPr>
        <p:txBody>
          <a:bodyPr wrap="square">
            <a:spAutoFit/>
          </a:bodyPr>
          <a:lstStyle/>
          <a:p>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Stories convey the WHY.</a:t>
            </a:r>
          </a:p>
          <a:p>
            <a:r>
              <a:rPr lang="en-US" sz="3200" b="1" dirty="0" smtClean="0">
                <a:solidFill>
                  <a:srgbClr val="FFFFFF"/>
                </a:solidFill>
                <a:effectLst>
                  <a:outerShdw blurRad="50800" dist="38100" dir="2700000" algn="tl" rotWithShape="0">
                    <a:prstClr val="black">
                      <a:alpha val="40000"/>
                    </a:prstClr>
                  </a:outerShdw>
                </a:effectLst>
                <a:latin typeface="Helvetica Light"/>
                <a:cs typeface="Helvetica Light"/>
              </a:rPr>
              <a:t>Young startups lack a history of proof but have plenty of purpose.</a:t>
            </a:r>
          </a:p>
        </p:txBody>
      </p:sp>
      <p:sp>
        <p:nvSpPr>
          <p:cNvPr id="11" name="TextBox 10"/>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32</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30460296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4" name="TextBox 3"/>
          <p:cNvSpPr txBox="1"/>
          <p:nvPr/>
        </p:nvSpPr>
        <p:spPr>
          <a:xfrm>
            <a:off x="158745" y="126018"/>
            <a:ext cx="8191985" cy="584776"/>
          </a:xfrm>
          <a:prstGeom prst="rect">
            <a:avLst/>
          </a:prstGeom>
          <a:noFill/>
        </p:spPr>
        <p:txBody>
          <a:bodyPr wrap="square" rtlCol="0">
            <a:spAutoFit/>
          </a:bodyPr>
          <a:lstStyle/>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Why Stories Succeed</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cxnSp>
        <p:nvCxnSpPr>
          <p:cNvPr id="6" name="Straight Connector 5"/>
          <p:cNvCxnSpPr/>
          <p:nvPr/>
        </p:nvCxnSpPr>
        <p:spPr>
          <a:xfrm>
            <a:off x="792480" y="774593"/>
            <a:ext cx="7965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64882" y="710794"/>
            <a:ext cx="127598" cy="127598"/>
          </a:xfrm>
          <a:prstGeom prst="rect">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ight Arrow Callout 1"/>
          <p:cNvSpPr/>
          <p:nvPr/>
        </p:nvSpPr>
        <p:spPr>
          <a:xfrm>
            <a:off x="436880" y="1828800"/>
            <a:ext cx="1493520" cy="670560"/>
          </a:xfrm>
          <a:prstGeom prst="rightArrowCallout">
            <a:avLst>
              <a:gd name="adj1" fmla="val 25000"/>
              <a:gd name="adj2" fmla="val 50000"/>
              <a:gd name="adj3" fmla="val 65909"/>
              <a:gd name="adj4" fmla="val 33969"/>
            </a:avLst>
          </a:prstGeom>
          <a:solidFill>
            <a:schemeClr val="bg1"/>
          </a:solidFill>
          <a:ln>
            <a:solidFill>
              <a:srgbClr val="FFDB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3498E0"/>
                </a:solidFill>
                <a:latin typeface="Helvetica"/>
                <a:cs typeface="Helvetica"/>
              </a:rPr>
              <a:t>1</a:t>
            </a:r>
            <a:endParaRPr lang="en-US" sz="3600" dirty="0">
              <a:solidFill>
                <a:srgbClr val="3498E0"/>
              </a:solidFill>
              <a:latin typeface="Helvetica"/>
              <a:cs typeface="Helvetica"/>
            </a:endParaRPr>
          </a:p>
        </p:txBody>
      </p:sp>
      <p:sp>
        <p:nvSpPr>
          <p:cNvPr id="14" name="Right Arrow Callout 13"/>
          <p:cNvSpPr/>
          <p:nvPr/>
        </p:nvSpPr>
        <p:spPr>
          <a:xfrm>
            <a:off x="436880" y="2880360"/>
            <a:ext cx="1493520" cy="670560"/>
          </a:xfrm>
          <a:prstGeom prst="rightArrowCallout">
            <a:avLst>
              <a:gd name="adj1" fmla="val 25000"/>
              <a:gd name="adj2" fmla="val 50000"/>
              <a:gd name="adj3" fmla="val 65909"/>
              <a:gd name="adj4" fmla="val 33969"/>
            </a:avLst>
          </a:prstGeom>
          <a:solidFill>
            <a:schemeClr val="bg1"/>
          </a:solidFill>
          <a:ln>
            <a:solidFill>
              <a:srgbClr val="FFDB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3498E0"/>
                </a:solidFill>
                <a:latin typeface="Helvetica"/>
                <a:cs typeface="Helvetica"/>
              </a:rPr>
              <a:t>2</a:t>
            </a:r>
            <a:endParaRPr lang="en-US" sz="3600" dirty="0">
              <a:solidFill>
                <a:srgbClr val="3498E0"/>
              </a:solidFill>
              <a:latin typeface="Helvetica"/>
              <a:cs typeface="Helvetica"/>
            </a:endParaRPr>
          </a:p>
        </p:txBody>
      </p:sp>
      <p:sp>
        <p:nvSpPr>
          <p:cNvPr id="15" name="Rectangle 14"/>
          <p:cNvSpPr/>
          <p:nvPr/>
        </p:nvSpPr>
        <p:spPr>
          <a:xfrm>
            <a:off x="1930400" y="4144686"/>
            <a:ext cx="7051040" cy="1077218"/>
          </a:xfrm>
          <a:prstGeom prst="rect">
            <a:avLst/>
          </a:prstGeom>
        </p:spPr>
        <p:txBody>
          <a:bodyPr wrap="square">
            <a:spAutoFit/>
          </a:bodyPr>
          <a:lstStyle/>
          <a:p>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Stories have high impact in little time.</a:t>
            </a:r>
          </a:p>
          <a:p>
            <a:r>
              <a:rPr lang="en-US" sz="3200" b="1" dirty="0" smtClean="0">
                <a:solidFill>
                  <a:srgbClr val="FFFFFF"/>
                </a:solidFill>
                <a:effectLst>
                  <a:outerShdw blurRad="50800" dist="38100" dir="2700000" algn="tl" rotWithShape="0">
                    <a:prstClr val="black">
                      <a:alpha val="40000"/>
                    </a:prstClr>
                  </a:outerShdw>
                </a:effectLst>
                <a:latin typeface="Helvetica Light"/>
                <a:cs typeface="Helvetica Light"/>
              </a:rPr>
              <a:t>Maximize your short pitch meetings.</a:t>
            </a:r>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 </a:t>
            </a:r>
          </a:p>
        </p:txBody>
      </p:sp>
      <p:sp>
        <p:nvSpPr>
          <p:cNvPr id="16" name="Right Arrow Callout 15"/>
          <p:cNvSpPr/>
          <p:nvPr/>
        </p:nvSpPr>
        <p:spPr>
          <a:xfrm>
            <a:off x="436880" y="4326070"/>
            <a:ext cx="1493520" cy="670560"/>
          </a:xfrm>
          <a:prstGeom prst="rightArrowCallout">
            <a:avLst>
              <a:gd name="adj1" fmla="val 25000"/>
              <a:gd name="adj2" fmla="val 50000"/>
              <a:gd name="adj3" fmla="val 65909"/>
              <a:gd name="adj4" fmla="val 33969"/>
            </a:avLst>
          </a:prstGeom>
          <a:solidFill>
            <a:schemeClr val="bg1"/>
          </a:solidFill>
          <a:ln>
            <a:solidFill>
              <a:srgbClr val="FFDB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3498E0"/>
                </a:solidFill>
                <a:latin typeface="Helvetica"/>
                <a:cs typeface="Helvetica"/>
              </a:rPr>
              <a:t>3</a:t>
            </a:r>
            <a:endParaRPr lang="en-US" sz="3600" dirty="0">
              <a:solidFill>
                <a:srgbClr val="3498E0"/>
              </a:solidFill>
              <a:latin typeface="Helvetica"/>
              <a:cs typeface="Helvetica"/>
            </a:endParaRPr>
          </a:p>
        </p:txBody>
      </p:sp>
      <p:sp>
        <p:nvSpPr>
          <p:cNvPr id="13" name="Rectangle 12"/>
          <p:cNvSpPr/>
          <p:nvPr/>
        </p:nvSpPr>
        <p:spPr>
          <a:xfrm>
            <a:off x="1930400" y="1623094"/>
            <a:ext cx="6827520" cy="1077218"/>
          </a:xfrm>
          <a:prstGeom prst="rect">
            <a:avLst/>
          </a:prstGeom>
        </p:spPr>
        <p:txBody>
          <a:bodyPr wrap="square">
            <a:spAutoFit/>
          </a:bodyPr>
          <a:lstStyle/>
          <a:p>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Stories target the head and the gut.</a:t>
            </a:r>
          </a:p>
          <a:p>
            <a:r>
              <a:rPr lang="en-US" sz="3200" b="1" dirty="0" smtClean="0">
                <a:solidFill>
                  <a:schemeClr val="bg1"/>
                </a:solidFill>
                <a:effectLst>
                  <a:outerShdw blurRad="50800" dist="38100" dir="2700000" algn="tl" rotWithShape="0">
                    <a:prstClr val="black">
                      <a:alpha val="40000"/>
                    </a:prstClr>
                  </a:outerShdw>
                </a:effectLst>
                <a:latin typeface="Helvetica Light"/>
                <a:cs typeface="Helvetica Light"/>
              </a:rPr>
              <a:t>Investors make decisions with both.</a:t>
            </a:r>
          </a:p>
        </p:txBody>
      </p:sp>
      <p:sp>
        <p:nvSpPr>
          <p:cNvPr id="11" name="Rectangle 10"/>
          <p:cNvSpPr/>
          <p:nvPr/>
        </p:nvSpPr>
        <p:spPr>
          <a:xfrm>
            <a:off x="1930400" y="2673318"/>
            <a:ext cx="6827520" cy="1569660"/>
          </a:xfrm>
          <a:prstGeom prst="rect">
            <a:avLst/>
          </a:prstGeom>
        </p:spPr>
        <p:txBody>
          <a:bodyPr wrap="square">
            <a:spAutoFit/>
          </a:bodyPr>
          <a:lstStyle/>
          <a:p>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Stories convey the WHY.</a:t>
            </a:r>
          </a:p>
          <a:p>
            <a:r>
              <a:rPr lang="en-US" sz="3200" b="1" dirty="0" smtClean="0">
                <a:solidFill>
                  <a:srgbClr val="FFFFFF"/>
                </a:solidFill>
                <a:effectLst>
                  <a:outerShdw blurRad="50800" dist="38100" dir="2700000" algn="tl" rotWithShape="0">
                    <a:prstClr val="black">
                      <a:alpha val="40000"/>
                    </a:prstClr>
                  </a:outerShdw>
                </a:effectLst>
                <a:latin typeface="Helvetica Light"/>
                <a:cs typeface="Helvetica Light"/>
              </a:rPr>
              <a:t>Young startups lack a history of proof but have plenty of purpose.</a:t>
            </a:r>
          </a:p>
        </p:txBody>
      </p:sp>
      <p:sp>
        <p:nvSpPr>
          <p:cNvPr id="12" name="TextBox 11"/>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33</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11547498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4" name="TextBox 3"/>
          <p:cNvSpPr txBox="1"/>
          <p:nvPr/>
        </p:nvSpPr>
        <p:spPr>
          <a:xfrm>
            <a:off x="158745" y="126018"/>
            <a:ext cx="8191985" cy="584776"/>
          </a:xfrm>
          <a:prstGeom prst="rect">
            <a:avLst/>
          </a:prstGeom>
          <a:noFill/>
        </p:spPr>
        <p:txBody>
          <a:bodyPr wrap="square" rtlCol="0">
            <a:spAutoFit/>
          </a:bodyPr>
          <a:lstStyle/>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Why Stories Succeed</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cxnSp>
        <p:nvCxnSpPr>
          <p:cNvPr id="6" name="Straight Connector 5"/>
          <p:cNvCxnSpPr/>
          <p:nvPr/>
        </p:nvCxnSpPr>
        <p:spPr>
          <a:xfrm>
            <a:off x="792480" y="774593"/>
            <a:ext cx="7965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64882" y="710794"/>
            <a:ext cx="127598" cy="127598"/>
          </a:xfrm>
          <a:prstGeom prst="rect">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ight Arrow Callout 1"/>
          <p:cNvSpPr/>
          <p:nvPr/>
        </p:nvSpPr>
        <p:spPr>
          <a:xfrm>
            <a:off x="436880" y="1828800"/>
            <a:ext cx="1493520" cy="670560"/>
          </a:xfrm>
          <a:prstGeom prst="rightArrowCallout">
            <a:avLst>
              <a:gd name="adj1" fmla="val 25000"/>
              <a:gd name="adj2" fmla="val 50000"/>
              <a:gd name="adj3" fmla="val 65909"/>
              <a:gd name="adj4" fmla="val 33969"/>
            </a:avLst>
          </a:prstGeom>
          <a:solidFill>
            <a:schemeClr val="bg1"/>
          </a:solidFill>
          <a:ln>
            <a:solidFill>
              <a:srgbClr val="FFDB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3498E0"/>
                </a:solidFill>
                <a:latin typeface="Helvetica"/>
                <a:cs typeface="Helvetica"/>
              </a:rPr>
              <a:t>1</a:t>
            </a:r>
            <a:endParaRPr lang="en-US" sz="3600" dirty="0">
              <a:solidFill>
                <a:srgbClr val="3498E0"/>
              </a:solidFill>
              <a:latin typeface="Helvetica"/>
              <a:cs typeface="Helvetica"/>
            </a:endParaRPr>
          </a:p>
        </p:txBody>
      </p:sp>
      <p:sp>
        <p:nvSpPr>
          <p:cNvPr id="14" name="Right Arrow Callout 13"/>
          <p:cNvSpPr/>
          <p:nvPr/>
        </p:nvSpPr>
        <p:spPr>
          <a:xfrm>
            <a:off x="436880" y="2880360"/>
            <a:ext cx="1493520" cy="670560"/>
          </a:xfrm>
          <a:prstGeom prst="rightArrowCallout">
            <a:avLst>
              <a:gd name="adj1" fmla="val 25000"/>
              <a:gd name="adj2" fmla="val 50000"/>
              <a:gd name="adj3" fmla="val 65909"/>
              <a:gd name="adj4" fmla="val 33969"/>
            </a:avLst>
          </a:prstGeom>
          <a:solidFill>
            <a:schemeClr val="bg1"/>
          </a:solidFill>
          <a:ln>
            <a:solidFill>
              <a:srgbClr val="FFDB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3498E0"/>
                </a:solidFill>
                <a:latin typeface="Helvetica"/>
                <a:cs typeface="Helvetica"/>
              </a:rPr>
              <a:t>2</a:t>
            </a:r>
            <a:endParaRPr lang="en-US" sz="3600" dirty="0">
              <a:solidFill>
                <a:srgbClr val="3498E0"/>
              </a:solidFill>
              <a:latin typeface="Helvetica"/>
              <a:cs typeface="Helvetica"/>
            </a:endParaRPr>
          </a:p>
        </p:txBody>
      </p:sp>
      <p:sp>
        <p:nvSpPr>
          <p:cNvPr id="12" name="Rounded Rectangle 11"/>
          <p:cNvSpPr/>
          <p:nvPr/>
        </p:nvSpPr>
        <p:spPr>
          <a:xfrm>
            <a:off x="792480" y="5338467"/>
            <a:ext cx="8188960" cy="1405353"/>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944880" y="5426355"/>
            <a:ext cx="7894320" cy="1169551"/>
          </a:xfrm>
          <a:prstGeom prst="rect">
            <a:avLst/>
          </a:prstGeom>
          <a:noFill/>
        </p:spPr>
        <p:txBody>
          <a:bodyPr wrap="square" rtlCol="0">
            <a:spAutoFit/>
          </a:bodyPr>
          <a:lstStyle/>
          <a:p>
            <a:r>
              <a:rPr lang="en-US" sz="1400" b="1" dirty="0" smtClean="0">
                <a:solidFill>
                  <a:srgbClr val="3498E0"/>
                </a:solidFill>
                <a:latin typeface="Times New Roman"/>
                <a:cs typeface="Times New Roman"/>
              </a:rPr>
              <a:t>“Stories shed light on things two sides might have in common, like shared purpose or common interests. Seed VCs invest in people much more than they invest in business plans and ideas. The Show delivers a story that can quickly get investors excited about the opportunity. If structured properly, The Show also doesn’t require a lot of time to reach that end result. This fits within the constraints of a pitch meeting and allows for important follow-up questions after.”</a:t>
            </a:r>
            <a:endParaRPr lang="en-US" sz="1400" b="1" dirty="0">
              <a:solidFill>
                <a:srgbClr val="3498E0"/>
              </a:solidFill>
              <a:latin typeface="Times New Roman"/>
              <a:cs typeface="Times New Roman"/>
            </a:endParaRPr>
          </a:p>
        </p:txBody>
      </p:sp>
      <p:sp>
        <p:nvSpPr>
          <p:cNvPr id="18" name="Rectangle 17"/>
          <p:cNvSpPr/>
          <p:nvPr/>
        </p:nvSpPr>
        <p:spPr>
          <a:xfrm>
            <a:off x="1930400" y="1623094"/>
            <a:ext cx="6827520" cy="1077218"/>
          </a:xfrm>
          <a:prstGeom prst="rect">
            <a:avLst/>
          </a:prstGeom>
        </p:spPr>
        <p:txBody>
          <a:bodyPr wrap="square">
            <a:spAutoFit/>
          </a:bodyPr>
          <a:lstStyle/>
          <a:p>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Stories target the head and the gut.</a:t>
            </a:r>
          </a:p>
          <a:p>
            <a:r>
              <a:rPr lang="en-US" sz="3200" b="1" dirty="0" smtClean="0">
                <a:solidFill>
                  <a:schemeClr val="bg1"/>
                </a:solidFill>
                <a:effectLst>
                  <a:outerShdw blurRad="50800" dist="38100" dir="2700000" algn="tl" rotWithShape="0">
                    <a:prstClr val="black">
                      <a:alpha val="40000"/>
                    </a:prstClr>
                  </a:outerShdw>
                </a:effectLst>
                <a:latin typeface="Helvetica Light"/>
                <a:cs typeface="Helvetica Light"/>
              </a:rPr>
              <a:t>Investors make decisions with both.</a:t>
            </a:r>
          </a:p>
        </p:txBody>
      </p:sp>
      <p:sp>
        <p:nvSpPr>
          <p:cNvPr id="15" name="Rectangle 14"/>
          <p:cNvSpPr/>
          <p:nvPr/>
        </p:nvSpPr>
        <p:spPr>
          <a:xfrm>
            <a:off x="1930400" y="4144686"/>
            <a:ext cx="7051040" cy="1077218"/>
          </a:xfrm>
          <a:prstGeom prst="rect">
            <a:avLst/>
          </a:prstGeom>
        </p:spPr>
        <p:txBody>
          <a:bodyPr wrap="square">
            <a:spAutoFit/>
          </a:bodyPr>
          <a:lstStyle/>
          <a:p>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Stories have high impact in little time.</a:t>
            </a:r>
          </a:p>
          <a:p>
            <a:r>
              <a:rPr lang="en-US" sz="3200" b="1" dirty="0">
                <a:solidFill>
                  <a:srgbClr val="FFFFFF"/>
                </a:solidFill>
                <a:effectLst>
                  <a:outerShdw blurRad="50800" dist="38100" dir="2700000" algn="tl" rotWithShape="0">
                    <a:prstClr val="black">
                      <a:alpha val="40000"/>
                    </a:prstClr>
                  </a:outerShdw>
                </a:effectLst>
                <a:latin typeface="Helvetica Light"/>
                <a:cs typeface="Helvetica Light"/>
              </a:rPr>
              <a:t>Maximize your short pitch meetings.</a:t>
            </a:r>
            <a:r>
              <a:rPr lang="en-US" sz="3200" b="1" dirty="0">
                <a:solidFill>
                  <a:srgbClr val="FFDB12"/>
                </a:solidFill>
                <a:effectLst>
                  <a:outerShdw blurRad="50800" dist="38100" dir="2700000" algn="tl" rotWithShape="0">
                    <a:prstClr val="black">
                      <a:alpha val="40000"/>
                    </a:prstClr>
                  </a:outerShdw>
                </a:effectLst>
                <a:latin typeface="Helvetica Light"/>
                <a:cs typeface="Helvetica Light"/>
              </a:rPr>
              <a:t> </a:t>
            </a:r>
          </a:p>
        </p:txBody>
      </p:sp>
      <p:sp>
        <p:nvSpPr>
          <p:cNvPr id="20" name="Right Arrow Callout 19"/>
          <p:cNvSpPr/>
          <p:nvPr/>
        </p:nvSpPr>
        <p:spPr>
          <a:xfrm>
            <a:off x="436880" y="4326070"/>
            <a:ext cx="1493520" cy="670560"/>
          </a:xfrm>
          <a:prstGeom prst="rightArrowCallout">
            <a:avLst>
              <a:gd name="adj1" fmla="val 25000"/>
              <a:gd name="adj2" fmla="val 50000"/>
              <a:gd name="adj3" fmla="val 65909"/>
              <a:gd name="adj4" fmla="val 33969"/>
            </a:avLst>
          </a:prstGeom>
          <a:solidFill>
            <a:schemeClr val="bg1"/>
          </a:solidFill>
          <a:ln>
            <a:solidFill>
              <a:srgbClr val="FFDB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3498E0"/>
                </a:solidFill>
                <a:latin typeface="Helvetica"/>
                <a:cs typeface="Helvetica"/>
              </a:rPr>
              <a:t>3</a:t>
            </a:r>
            <a:endParaRPr lang="en-US" sz="3600" dirty="0">
              <a:solidFill>
                <a:srgbClr val="3498E0"/>
              </a:solidFill>
              <a:latin typeface="Helvetica"/>
              <a:cs typeface="Helvetica"/>
            </a:endParaRPr>
          </a:p>
        </p:txBody>
      </p:sp>
      <p:sp>
        <p:nvSpPr>
          <p:cNvPr id="21" name="Rectangle 20"/>
          <p:cNvSpPr/>
          <p:nvPr/>
        </p:nvSpPr>
        <p:spPr>
          <a:xfrm>
            <a:off x="1930400" y="2673318"/>
            <a:ext cx="6827520" cy="1569660"/>
          </a:xfrm>
          <a:prstGeom prst="rect">
            <a:avLst/>
          </a:prstGeom>
        </p:spPr>
        <p:txBody>
          <a:bodyPr wrap="square">
            <a:spAutoFit/>
          </a:bodyPr>
          <a:lstStyle/>
          <a:p>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Stories convey the WHY.</a:t>
            </a:r>
          </a:p>
          <a:p>
            <a:r>
              <a:rPr lang="en-US" sz="3200" b="1" dirty="0" smtClean="0">
                <a:solidFill>
                  <a:srgbClr val="FFFFFF"/>
                </a:solidFill>
                <a:effectLst>
                  <a:outerShdw blurRad="50800" dist="38100" dir="2700000" algn="tl" rotWithShape="0">
                    <a:prstClr val="black">
                      <a:alpha val="40000"/>
                    </a:prstClr>
                  </a:outerShdw>
                </a:effectLst>
                <a:latin typeface="Helvetica Light"/>
                <a:cs typeface="Helvetica Light"/>
              </a:rPr>
              <a:t>Young startups lack a history of proof but have plenty of purpose.</a:t>
            </a:r>
          </a:p>
        </p:txBody>
      </p:sp>
    </p:spTree>
    <p:extLst>
      <p:ext uri="{BB962C8B-B14F-4D97-AF65-F5344CB8AC3E}">
        <p14:creationId xmlns:p14="http://schemas.microsoft.com/office/powerpoint/2010/main" val="34562238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Qx70jjBSLOMI5ackhxm_urbex-ppc-030.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TextBox 4"/>
          <p:cNvSpPr txBox="1"/>
          <p:nvPr/>
        </p:nvSpPr>
        <p:spPr>
          <a:xfrm>
            <a:off x="213360" y="1895763"/>
            <a:ext cx="6746876" cy="1569660"/>
          </a:xfrm>
          <a:prstGeom prst="rect">
            <a:avLst/>
          </a:prstGeom>
          <a:noFill/>
        </p:spPr>
        <p:txBody>
          <a:bodyPr wrap="square" rtlCol="0">
            <a:spAutoFit/>
          </a:bodyPr>
          <a:lstStyle/>
          <a:p>
            <a:pPr marL="457200" indent="-457200" algn="just">
              <a:buFont typeface="Arial"/>
              <a:buChar char="•"/>
            </a:pPr>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Light"/>
                <a:cs typeface="Helvetica Light"/>
              </a:rPr>
              <a:t>Data Point/Proof</a:t>
            </a:r>
          </a:p>
          <a:p>
            <a:pPr marL="457200" indent="-457200" algn="just">
              <a:buFont typeface="Arial"/>
              <a:buChar char="•"/>
            </a:pPr>
            <a:r>
              <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rPr>
              <a:t>Data Point/Proof</a:t>
            </a:r>
          </a:p>
          <a:p>
            <a:pPr marL="457200" indent="-457200" algn="just">
              <a:buFont typeface="Arial"/>
              <a:buChar char="•"/>
            </a:pPr>
            <a:r>
              <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rPr>
              <a:t>Data Point/</a:t>
            </a:r>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Light"/>
                <a:cs typeface="Helvetica Light"/>
              </a:rPr>
              <a:t>Proof</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sp>
        <p:nvSpPr>
          <p:cNvPr id="6" name="TextBox 5"/>
          <p:cNvSpPr txBox="1"/>
          <p:nvPr/>
        </p:nvSpPr>
        <p:spPr>
          <a:xfrm>
            <a:off x="98793" y="346364"/>
            <a:ext cx="5222691" cy="1046440"/>
          </a:xfrm>
          <a:prstGeom prst="rect">
            <a:avLst/>
          </a:prstGeom>
          <a:noFill/>
        </p:spPr>
        <p:txBody>
          <a:bodyPr wrap="none" rtlCol="0">
            <a:spAutoFit/>
          </a:bodyPr>
          <a:lstStyle/>
          <a:p>
            <a:r>
              <a:rPr lang="en-US" sz="6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Early Results</a:t>
            </a:r>
            <a:endParaRPr lang="en-US" sz="6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7" name="TextBox 6"/>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34</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3302176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Qx70jjBSLOMI5ackhxm_urbex-ppc-030.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TextBox 4"/>
          <p:cNvSpPr txBox="1"/>
          <p:nvPr/>
        </p:nvSpPr>
        <p:spPr>
          <a:xfrm>
            <a:off x="213360" y="1895763"/>
            <a:ext cx="6746876" cy="1569660"/>
          </a:xfrm>
          <a:prstGeom prst="rect">
            <a:avLst/>
          </a:prstGeom>
          <a:noFill/>
        </p:spPr>
        <p:txBody>
          <a:bodyPr wrap="square" rtlCol="0">
            <a:spAutoFit/>
          </a:bodyPr>
          <a:lstStyle/>
          <a:p>
            <a:pPr marL="457200" indent="-457200" algn="just">
              <a:buFont typeface="Arial"/>
              <a:buChar char="•"/>
            </a:pPr>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Light"/>
                <a:cs typeface="Helvetica Light"/>
              </a:rPr>
              <a:t>Data Point/Proof</a:t>
            </a:r>
          </a:p>
          <a:p>
            <a:pPr marL="457200" indent="-457200" algn="just">
              <a:buFont typeface="Arial"/>
              <a:buChar char="•"/>
            </a:pPr>
            <a:r>
              <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rPr>
              <a:t>Data Point/Proof</a:t>
            </a:r>
          </a:p>
          <a:p>
            <a:pPr marL="457200" indent="-457200" algn="just">
              <a:buFont typeface="Arial"/>
              <a:buChar char="•"/>
            </a:pPr>
            <a:r>
              <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rPr>
              <a:t>Data Point/</a:t>
            </a:r>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Light"/>
                <a:cs typeface="Helvetica Light"/>
              </a:rPr>
              <a:t>Proof</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sp>
        <p:nvSpPr>
          <p:cNvPr id="2" name="Left Brace 1"/>
          <p:cNvSpPr/>
          <p:nvPr/>
        </p:nvSpPr>
        <p:spPr>
          <a:xfrm>
            <a:off x="1350210" y="4398211"/>
            <a:ext cx="641685" cy="1965158"/>
          </a:xfrm>
          <a:prstGeom prst="leftBrace">
            <a:avLst/>
          </a:prstGeom>
          <a:ln w="57150" cmpd="sng">
            <a:solidFill>
              <a:srgbClr val="FFDB1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Left Brace 6"/>
          <p:cNvSpPr/>
          <p:nvPr/>
        </p:nvSpPr>
        <p:spPr>
          <a:xfrm flipH="1">
            <a:off x="7384715" y="4398211"/>
            <a:ext cx="641685" cy="1965158"/>
          </a:xfrm>
          <a:prstGeom prst="leftBrace">
            <a:avLst/>
          </a:prstGeom>
          <a:ln w="57150" cmpd="sng">
            <a:solidFill>
              <a:srgbClr val="FFDB1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910773" y="4348390"/>
            <a:ext cx="5322454" cy="2062103"/>
          </a:xfrm>
          <a:prstGeom prst="rect">
            <a:avLst/>
          </a:prstGeom>
          <a:noFill/>
        </p:spPr>
        <p:txBody>
          <a:bodyPr wrap="square" rtlCol="0">
            <a:spAutoFit/>
          </a:bodyPr>
          <a:lstStyle/>
          <a:p>
            <a:pPr algn="ctr"/>
            <a:r>
              <a:rPr lang="en-US" sz="3200" b="1" dirty="0" smtClean="0">
                <a:solidFill>
                  <a:srgbClr val="F2F2F2"/>
                </a:solidFill>
                <a:effectLst>
                  <a:outerShdw blurRad="50800" dist="38100" dir="2700000" algn="tl" rotWithShape="0">
                    <a:prstClr val="black">
                      <a:alpha val="40000"/>
                    </a:prstClr>
                  </a:outerShdw>
                </a:effectLst>
                <a:latin typeface="Helvetica"/>
                <a:cs typeface="Helvetica"/>
              </a:rPr>
              <a:t>Stories were the most effective means for generating a positive response from investors. </a:t>
            </a:r>
            <a:endParaRPr lang="en-US" sz="3200" b="1" dirty="0">
              <a:solidFill>
                <a:srgbClr val="F2F2F2"/>
              </a:solidFill>
              <a:effectLst>
                <a:outerShdw blurRad="50800" dist="38100" dir="2700000" algn="tl" rotWithShape="0">
                  <a:prstClr val="black">
                    <a:alpha val="40000"/>
                  </a:prstClr>
                </a:outerShdw>
              </a:effectLst>
              <a:latin typeface="Helvetica"/>
              <a:cs typeface="Helvetica"/>
            </a:endParaRPr>
          </a:p>
        </p:txBody>
      </p:sp>
      <p:sp>
        <p:nvSpPr>
          <p:cNvPr id="8" name="TextBox 7"/>
          <p:cNvSpPr txBox="1"/>
          <p:nvPr/>
        </p:nvSpPr>
        <p:spPr>
          <a:xfrm>
            <a:off x="98793" y="346364"/>
            <a:ext cx="5222691" cy="1046440"/>
          </a:xfrm>
          <a:prstGeom prst="rect">
            <a:avLst/>
          </a:prstGeom>
          <a:noFill/>
        </p:spPr>
        <p:txBody>
          <a:bodyPr wrap="none" rtlCol="0">
            <a:spAutoFit/>
          </a:bodyPr>
          <a:lstStyle/>
          <a:p>
            <a:r>
              <a:rPr lang="en-US" sz="6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Early Results</a:t>
            </a:r>
            <a:endParaRPr lang="en-US" sz="6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11" name="TextBox 10"/>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35</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37487808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Qx70jjBSLOMI5ackhxm_urbex-ppc-030.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TextBox 4"/>
          <p:cNvSpPr txBox="1"/>
          <p:nvPr/>
        </p:nvSpPr>
        <p:spPr>
          <a:xfrm>
            <a:off x="213360" y="1895763"/>
            <a:ext cx="6746876" cy="1569660"/>
          </a:xfrm>
          <a:prstGeom prst="rect">
            <a:avLst/>
          </a:prstGeom>
          <a:noFill/>
        </p:spPr>
        <p:txBody>
          <a:bodyPr wrap="square" rtlCol="0">
            <a:spAutoFit/>
          </a:bodyPr>
          <a:lstStyle/>
          <a:p>
            <a:pPr marL="457200" indent="-457200" algn="just">
              <a:buFont typeface="Arial"/>
              <a:buChar char="•"/>
            </a:pPr>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Light"/>
                <a:cs typeface="Helvetica Light"/>
              </a:rPr>
              <a:t>Data Point/Proof</a:t>
            </a:r>
          </a:p>
          <a:p>
            <a:pPr marL="457200" indent="-457200" algn="just">
              <a:buFont typeface="Arial"/>
              <a:buChar char="•"/>
            </a:pPr>
            <a:r>
              <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rPr>
              <a:t>Data Point/Proof</a:t>
            </a:r>
          </a:p>
          <a:p>
            <a:pPr marL="457200" indent="-457200" algn="just">
              <a:buFont typeface="Arial"/>
              <a:buChar char="•"/>
            </a:pPr>
            <a:r>
              <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rPr>
              <a:t>Data Point/</a:t>
            </a:r>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Light"/>
                <a:cs typeface="Helvetica Light"/>
              </a:rPr>
              <a:t>Proof</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sp>
        <p:nvSpPr>
          <p:cNvPr id="2" name="Left Brace 1"/>
          <p:cNvSpPr/>
          <p:nvPr/>
        </p:nvSpPr>
        <p:spPr>
          <a:xfrm>
            <a:off x="1350210" y="4398211"/>
            <a:ext cx="641685" cy="1965158"/>
          </a:xfrm>
          <a:prstGeom prst="leftBrace">
            <a:avLst/>
          </a:prstGeom>
          <a:ln w="57150" cmpd="sng">
            <a:solidFill>
              <a:srgbClr val="FFDB1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Left Brace 6"/>
          <p:cNvSpPr/>
          <p:nvPr/>
        </p:nvSpPr>
        <p:spPr>
          <a:xfrm flipH="1">
            <a:off x="7384715" y="4398211"/>
            <a:ext cx="641685" cy="1965158"/>
          </a:xfrm>
          <a:prstGeom prst="leftBrace">
            <a:avLst/>
          </a:prstGeom>
          <a:ln w="57150" cmpd="sng">
            <a:solidFill>
              <a:srgbClr val="FFDB1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910773" y="4348390"/>
            <a:ext cx="5322454" cy="2062103"/>
          </a:xfrm>
          <a:prstGeom prst="rect">
            <a:avLst/>
          </a:prstGeom>
          <a:noFill/>
        </p:spPr>
        <p:txBody>
          <a:bodyPr wrap="square" rtlCol="0">
            <a:spAutoFit/>
          </a:bodyPr>
          <a:lstStyle/>
          <a:p>
            <a:pPr algn="ctr"/>
            <a:r>
              <a:rPr lang="en-US" sz="3200" b="1" dirty="0" smtClean="0">
                <a:solidFill>
                  <a:srgbClr val="F2F2F2"/>
                </a:solidFill>
                <a:effectLst>
                  <a:outerShdw blurRad="50800" dist="38100" dir="2700000" algn="tl" rotWithShape="0">
                    <a:prstClr val="black">
                      <a:alpha val="40000"/>
                    </a:prstClr>
                  </a:outerShdw>
                </a:effectLst>
                <a:latin typeface="Helvetica"/>
                <a:cs typeface="Helvetica"/>
              </a:rPr>
              <a:t>Stories were the most effective means for generating a positive response from investors. </a:t>
            </a:r>
            <a:endParaRPr lang="en-US" sz="3200" b="1" dirty="0">
              <a:solidFill>
                <a:srgbClr val="F2F2F2"/>
              </a:solidFill>
              <a:effectLst>
                <a:outerShdw blurRad="50800" dist="38100" dir="2700000" algn="tl" rotWithShape="0">
                  <a:prstClr val="black">
                    <a:alpha val="40000"/>
                  </a:prstClr>
                </a:outerShdw>
              </a:effectLst>
              <a:latin typeface="Helvetica"/>
              <a:cs typeface="Helvetica"/>
            </a:endParaRPr>
          </a:p>
        </p:txBody>
      </p:sp>
      <p:sp>
        <p:nvSpPr>
          <p:cNvPr id="8" name="TextBox 7"/>
          <p:cNvSpPr txBox="1"/>
          <p:nvPr/>
        </p:nvSpPr>
        <p:spPr>
          <a:xfrm>
            <a:off x="98793" y="346364"/>
            <a:ext cx="5222691" cy="1046440"/>
          </a:xfrm>
          <a:prstGeom prst="rect">
            <a:avLst/>
          </a:prstGeom>
          <a:noFill/>
        </p:spPr>
        <p:txBody>
          <a:bodyPr wrap="none" rtlCol="0">
            <a:spAutoFit/>
          </a:bodyPr>
          <a:lstStyle/>
          <a:p>
            <a:r>
              <a:rPr lang="en-US" sz="6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Early Results</a:t>
            </a:r>
            <a:endParaRPr lang="en-US" sz="6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9" name="Rounded Rectangle 8"/>
          <p:cNvSpPr/>
          <p:nvPr/>
        </p:nvSpPr>
        <p:spPr>
          <a:xfrm>
            <a:off x="4094480" y="1991647"/>
            <a:ext cx="4808888" cy="1405353"/>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180040" y="2079535"/>
            <a:ext cx="4656488" cy="1169551"/>
          </a:xfrm>
          <a:prstGeom prst="rect">
            <a:avLst/>
          </a:prstGeom>
          <a:noFill/>
        </p:spPr>
        <p:txBody>
          <a:bodyPr wrap="square" rtlCol="0">
            <a:spAutoFit/>
          </a:bodyPr>
          <a:lstStyle/>
          <a:p>
            <a:r>
              <a:rPr lang="en-US" sz="1400" b="1" dirty="0" smtClean="0">
                <a:solidFill>
                  <a:srgbClr val="3498E0"/>
                </a:solidFill>
                <a:latin typeface="Times New Roman"/>
                <a:cs typeface="Times New Roman"/>
              </a:rPr>
              <a:t>Note that this slide should present just a few key data points</a:t>
            </a:r>
            <a:r>
              <a:rPr lang="en-US" sz="1400" b="1" dirty="0">
                <a:solidFill>
                  <a:srgbClr val="3498E0"/>
                </a:solidFill>
                <a:latin typeface="Times New Roman"/>
                <a:cs typeface="Times New Roman"/>
              </a:rPr>
              <a:t> </a:t>
            </a:r>
            <a:r>
              <a:rPr lang="en-US" sz="1400" b="1" dirty="0" smtClean="0">
                <a:solidFill>
                  <a:srgbClr val="3498E0"/>
                </a:solidFill>
                <a:latin typeface="Times New Roman"/>
                <a:cs typeface="Times New Roman"/>
              </a:rPr>
              <a:t>and perhaps a powerful statement, quote, or conclusion. In addition to the short list of data points, provide context verbally, e.g., “For comparison, Famous Company A gets X results, making ours better by Y.”</a:t>
            </a:r>
            <a:endParaRPr lang="en-US" sz="1400" b="1" dirty="0">
              <a:solidFill>
                <a:srgbClr val="3498E0"/>
              </a:solidFill>
              <a:latin typeface="Times New Roman"/>
              <a:cs typeface="Times New Roman"/>
            </a:endParaRPr>
          </a:p>
        </p:txBody>
      </p:sp>
      <p:sp>
        <p:nvSpPr>
          <p:cNvPr id="11" name="TextBox 10"/>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35</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1780642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416" y="0"/>
            <a:ext cx="9210833" cy="6858000"/>
          </a:xfrm>
          <a:prstGeom prst="rect">
            <a:avLst/>
          </a:prstGeom>
        </p:spPr>
      </p:pic>
      <p:sp>
        <p:nvSpPr>
          <p:cNvPr id="5" name="TextBox 4"/>
          <p:cNvSpPr txBox="1"/>
          <p:nvPr/>
        </p:nvSpPr>
        <p:spPr>
          <a:xfrm>
            <a:off x="508000" y="1166629"/>
            <a:ext cx="8141368" cy="523220"/>
          </a:xfrm>
          <a:prstGeom prst="rect">
            <a:avLst/>
          </a:prstGeom>
          <a:noFill/>
        </p:spPr>
        <p:txBody>
          <a:bodyPr wrap="square" rtlCol="0">
            <a:spAutoFit/>
          </a:bodyPr>
          <a:lstStyle/>
          <a:p>
            <a:r>
              <a:rPr lang="en-US" sz="2800" b="1" dirty="0" smtClean="0">
                <a:solidFill>
                  <a:schemeClr val="bg1">
                    <a:lumMod val="95000"/>
                  </a:schemeClr>
                </a:solidFill>
                <a:effectLst>
                  <a:outerShdw blurRad="50800" dist="38100" dir="2700000" algn="tl" rotWithShape="0">
                    <a:prstClr val="black">
                      <a:alpha val="40000"/>
                    </a:prstClr>
                  </a:outerShdw>
                </a:effectLst>
                <a:latin typeface="Helvetica Light"/>
                <a:cs typeface="Helvetica Light"/>
              </a:rPr>
              <a:t>for achieving traction and distribution</a:t>
            </a:r>
            <a:endParaRPr lang="en-US" sz="28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10" name="TextBox 9"/>
          <p:cNvSpPr txBox="1"/>
          <p:nvPr/>
        </p:nvSpPr>
        <p:spPr>
          <a:xfrm>
            <a:off x="98793" y="346364"/>
            <a:ext cx="8372768" cy="1046440"/>
          </a:xfrm>
          <a:prstGeom prst="rect">
            <a:avLst/>
          </a:prstGeom>
          <a:noFill/>
        </p:spPr>
        <p:txBody>
          <a:bodyPr wrap="none" rtlCol="0">
            <a:spAutoFit/>
          </a:bodyPr>
          <a:lstStyle/>
          <a:p>
            <a:r>
              <a:rPr lang="en-US" sz="6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Our Unfair Advantage</a:t>
            </a:r>
            <a:endParaRPr lang="en-US" sz="6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6" name="TextBox 5"/>
          <p:cNvSpPr txBox="1"/>
          <p:nvPr/>
        </p:nvSpPr>
        <p:spPr>
          <a:xfrm>
            <a:off x="8729579" y="6435196"/>
            <a:ext cx="441351" cy="369332"/>
          </a:xfrm>
          <a:prstGeom prst="rect">
            <a:avLst/>
          </a:prstGeom>
          <a:noFill/>
        </p:spPr>
        <p:txBody>
          <a:bodyPr wrap="none" rtlCol="0">
            <a:spAutoFit/>
          </a:bodyPr>
          <a:lstStyle/>
          <a:p>
            <a:r>
              <a:rPr lang="en-US" dirty="0" smtClean="0">
                <a:solidFill>
                  <a:srgbClr val="404040"/>
                </a:solidFill>
                <a:latin typeface="Helvetica Light"/>
                <a:cs typeface="Helvetica Light"/>
              </a:rPr>
              <a:t>36</a:t>
            </a:r>
            <a:endParaRPr lang="en-US" dirty="0">
              <a:solidFill>
                <a:srgbClr val="404040"/>
              </a:solidFill>
              <a:latin typeface="Helvetica Light"/>
              <a:cs typeface="Helvetica Light"/>
            </a:endParaRPr>
          </a:p>
        </p:txBody>
      </p:sp>
    </p:spTree>
    <p:extLst>
      <p:ext uri="{BB962C8B-B14F-4D97-AF65-F5344CB8AC3E}">
        <p14:creationId xmlns:p14="http://schemas.microsoft.com/office/powerpoint/2010/main" val="24087034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416" y="0"/>
            <a:ext cx="9210833" cy="6858000"/>
          </a:xfrm>
          <a:prstGeom prst="rect">
            <a:avLst/>
          </a:prstGeom>
        </p:spPr>
      </p:pic>
      <p:sp>
        <p:nvSpPr>
          <p:cNvPr id="7" name="Rounded Rectangle 6"/>
          <p:cNvSpPr/>
          <p:nvPr/>
        </p:nvSpPr>
        <p:spPr>
          <a:xfrm>
            <a:off x="2455917" y="5410565"/>
            <a:ext cx="6169923" cy="998895"/>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581735" y="5432263"/>
            <a:ext cx="6044104" cy="954107"/>
          </a:xfrm>
          <a:prstGeom prst="rect">
            <a:avLst/>
          </a:prstGeom>
          <a:noFill/>
        </p:spPr>
        <p:txBody>
          <a:bodyPr wrap="square" rtlCol="0">
            <a:spAutoFit/>
          </a:bodyPr>
          <a:lstStyle/>
          <a:p>
            <a:r>
              <a:rPr lang="en-US" sz="1400" b="1" dirty="0" smtClean="0">
                <a:solidFill>
                  <a:srgbClr val="3498E0"/>
                </a:solidFill>
                <a:latin typeface="Times New Roman"/>
                <a:cs typeface="Times New Roman"/>
              </a:rPr>
              <a:t>Not only should the story in your pitch present your company as the inevitable resolution, it should drive home the “unfair advantage” every investor seeks in entrepreneurs when it comes to actually gaining traction. It’s not just about building something worth using – it’s about growth.</a:t>
            </a:r>
            <a:endParaRPr lang="en-US" sz="1400" b="1" dirty="0">
              <a:solidFill>
                <a:srgbClr val="3498E0"/>
              </a:solidFill>
              <a:latin typeface="Times New Roman"/>
              <a:cs typeface="Times New Roman"/>
            </a:endParaRPr>
          </a:p>
        </p:txBody>
      </p:sp>
      <p:pic>
        <p:nvPicPr>
          <p:cNvPr id="9" name="Picture 8"/>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a:ext>
            </a:extLst>
          </a:blip>
          <a:srcRect/>
          <a:stretch/>
        </p:blipFill>
        <p:spPr>
          <a:xfrm rot="12361801">
            <a:off x="3212526" y="4034024"/>
            <a:ext cx="1207407" cy="984845"/>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508000" y="1166629"/>
            <a:ext cx="8141368" cy="523220"/>
          </a:xfrm>
          <a:prstGeom prst="rect">
            <a:avLst/>
          </a:prstGeom>
          <a:noFill/>
        </p:spPr>
        <p:txBody>
          <a:bodyPr wrap="square" rtlCol="0">
            <a:spAutoFit/>
          </a:bodyPr>
          <a:lstStyle/>
          <a:p>
            <a:r>
              <a:rPr lang="en-US" sz="28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rPr>
              <a:t>for achieving traction and distribution</a:t>
            </a:r>
            <a:endParaRPr lang="en-US" sz="28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12" name="TextBox 11"/>
          <p:cNvSpPr txBox="1"/>
          <p:nvPr/>
        </p:nvSpPr>
        <p:spPr>
          <a:xfrm>
            <a:off x="98793" y="346364"/>
            <a:ext cx="8372768" cy="1046440"/>
          </a:xfrm>
          <a:prstGeom prst="rect">
            <a:avLst/>
          </a:prstGeom>
          <a:noFill/>
        </p:spPr>
        <p:txBody>
          <a:bodyPr wrap="none" rtlCol="0">
            <a:spAutoFit/>
          </a:bodyPr>
          <a:lstStyle/>
          <a:p>
            <a:r>
              <a:rPr lang="en-US" sz="6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Our Unfair Advantage</a:t>
            </a:r>
            <a:endParaRPr lang="en-US" sz="6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10" name="TextBox 9"/>
          <p:cNvSpPr txBox="1"/>
          <p:nvPr/>
        </p:nvSpPr>
        <p:spPr>
          <a:xfrm>
            <a:off x="8729579" y="6435196"/>
            <a:ext cx="441351" cy="369332"/>
          </a:xfrm>
          <a:prstGeom prst="rect">
            <a:avLst/>
          </a:prstGeom>
          <a:noFill/>
        </p:spPr>
        <p:txBody>
          <a:bodyPr wrap="none" rtlCol="0">
            <a:spAutoFit/>
          </a:bodyPr>
          <a:lstStyle/>
          <a:p>
            <a:r>
              <a:rPr lang="en-US" dirty="0" smtClean="0">
                <a:solidFill>
                  <a:srgbClr val="404040"/>
                </a:solidFill>
                <a:latin typeface="Helvetica Light"/>
                <a:cs typeface="Helvetica Light"/>
              </a:rPr>
              <a:t>36</a:t>
            </a:r>
            <a:endParaRPr lang="en-US" dirty="0">
              <a:solidFill>
                <a:srgbClr val="404040"/>
              </a:solidFill>
              <a:latin typeface="Helvetica Light"/>
              <a:cs typeface="Helvetica Light"/>
            </a:endParaRPr>
          </a:p>
        </p:txBody>
      </p:sp>
    </p:spTree>
    <p:extLst>
      <p:ext uri="{BB962C8B-B14F-4D97-AF65-F5344CB8AC3E}">
        <p14:creationId xmlns:p14="http://schemas.microsoft.com/office/powerpoint/2010/main" val="33877108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4" name="TextBox 3"/>
          <p:cNvSpPr txBox="1"/>
          <p:nvPr/>
        </p:nvSpPr>
        <p:spPr>
          <a:xfrm>
            <a:off x="158745" y="126018"/>
            <a:ext cx="8191985" cy="584776"/>
          </a:xfrm>
          <a:prstGeom prst="rect">
            <a:avLst/>
          </a:prstGeom>
          <a:noFill/>
        </p:spPr>
        <p:txBody>
          <a:bodyPr wrap="square" rtlCol="0">
            <a:spAutoFit/>
          </a:bodyPr>
          <a:lstStyle/>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Our Unfair Advantage</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cxnSp>
        <p:nvCxnSpPr>
          <p:cNvPr id="6" name="Straight Connector 5"/>
          <p:cNvCxnSpPr/>
          <p:nvPr/>
        </p:nvCxnSpPr>
        <p:spPr>
          <a:xfrm>
            <a:off x="792480" y="774593"/>
            <a:ext cx="7965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64882" y="710794"/>
            <a:ext cx="127598" cy="127598"/>
          </a:xfrm>
          <a:prstGeom prst="rect">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ight Arrow Callout 1"/>
          <p:cNvSpPr/>
          <p:nvPr/>
        </p:nvSpPr>
        <p:spPr>
          <a:xfrm>
            <a:off x="436880" y="1828800"/>
            <a:ext cx="1493520" cy="670560"/>
          </a:xfrm>
          <a:prstGeom prst="rightArrowCallout">
            <a:avLst>
              <a:gd name="adj1" fmla="val 25000"/>
              <a:gd name="adj2" fmla="val 50000"/>
              <a:gd name="adj3" fmla="val 65909"/>
              <a:gd name="adj4" fmla="val 33969"/>
            </a:avLst>
          </a:prstGeom>
          <a:solidFill>
            <a:schemeClr val="bg1"/>
          </a:solidFill>
          <a:ln>
            <a:solidFill>
              <a:srgbClr val="FFDB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3498E0"/>
                </a:solidFill>
                <a:latin typeface="Helvetica"/>
                <a:cs typeface="Helvetica"/>
              </a:rPr>
              <a:t>1</a:t>
            </a:r>
            <a:endParaRPr lang="en-US" sz="3600" dirty="0">
              <a:solidFill>
                <a:srgbClr val="3498E0"/>
              </a:solidFill>
              <a:latin typeface="Helvetica"/>
              <a:cs typeface="Helvetica"/>
            </a:endParaRPr>
          </a:p>
        </p:txBody>
      </p:sp>
      <p:sp>
        <p:nvSpPr>
          <p:cNvPr id="14" name="Right Arrow Callout 13"/>
          <p:cNvSpPr/>
          <p:nvPr/>
        </p:nvSpPr>
        <p:spPr>
          <a:xfrm>
            <a:off x="436880" y="3219353"/>
            <a:ext cx="1493520" cy="670560"/>
          </a:xfrm>
          <a:prstGeom prst="rightArrowCallout">
            <a:avLst>
              <a:gd name="adj1" fmla="val 25000"/>
              <a:gd name="adj2" fmla="val 50000"/>
              <a:gd name="adj3" fmla="val 65909"/>
              <a:gd name="adj4" fmla="val 33969"/>
            </a:avLst>
          </a:prstGeom>
          <a:solidFill>
            <a:schemeClr val="bg1"/>
          </a:solidFill>
          <a:ln>
            <a:solidFill>
              <a:srgbClr val="FFDB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3498E0"/>
                </a:solidFill>
                <a:latin typeface="Helvetica"/>
                <a:cs typeface="Helvetica"/>
              </a:rPr>
              <a:t>2</a:t>
            </a:r>
            <a:endParaRPr lang="en-US" sz="3600" dirty="0">
              <a:solidFill>
                <a:srgbClr val="3498E0"/>
              </a:solidFill>
              <a:latin typeface="Helvetica"/>
              <a:cs typeface="Helvetica"/>
            </a:endParaRPr>
          </a:p>
        </p:txBody>
      </p:sp>
      <p:sp>
        <p:nvSpPr>
          <p:cNvPr id="12" name="Rectangle 11"/>
          <p:cNvSpPr/>
          <p:nvPr/>
        </p:nvSpPr>
        <p:spPr>
          <a:xfrm>
            <a:off x="1930400" y="3012311"/>
            <a:ext cx="6827520" cy="1077218"/>
          </a:xfrm>
          <a:prstGeom prst="rect">
            <a:avLst/>
          </a:prstGeom>
        </p:spPr>
        <p:txBody>
          <a:bodyPr wrap="square">
            <a:spAutoFit/>
          </a:bodyPr>
          <a:lstStyle/>
          <a:p>
            <a:r>
              <a:rPr lang="en-US" sz="3200" b="1" dirty="0">
                <a:solidFill>
                  <a:srgbClr val="FFDB12"/>
                </a:solidFill>
                <a:effectLst>
                  <a:outerShdw blurRad="50800" dist="38100" dir="2700000" algn="tl" rotWithShape="0">
                    <a:prstClr val="black">
                      <a:alpha val="40000"/>
                    </a:prstClr>
                  </a:outerShdw>
                </a:effectLst>
                <a:latin typeface="Helvetica Light"/>
                <a:cs typeface="Helvetica Light"/>
              </a:rPr>
              <a:t>Our Advantage:</a:t>
            </a:r>
          </a:p>
          <a:p>
            <a:r>
              <a:rPr lang="en-US" sz="3200" b="1" dirty="0" smtClean="0">
                <a:solidFill>
                  <a:srgbClr val="FFFFFF"/>
                </a:solidFill>
                <a:effectLst>
                  <a:outerShdw blurRad="50800" dist="38100" dir="2700000" algn="tl" rotWithShape="0">
                    <a:prstClr val="black">
                      <a:alpha val="40000"/>
                    </a:prstClr>
                  </a:outerShdw>
                </a:effectLst>
                <a:latin typeface="Helvetica Light"/>
                <a:cs typeface="Helvetica Light"/>
              </a:rPr>
              <a:t>Context</a:t>
            </a:r>
          </a:p>
        </p:txBody>
      </p:sp>
      <p:sp>
        <p:nvSpPr>
          <p:cNvPr id="13" name="Rectangle 12"/>
          <p:cNvSpPr/>
          <p:nvPr/>
        </p:nvSpPr>
        <p:spPr>
          <a:xfrm>
            <a:off x="1930400" y="1623094"/>
            <a:ext cx="6827520" cy="1077218"/>
          </a:xfrm>
          <a:prstGeom prst="rect">
            <a:avLst/>
          </a:prstGeom>
        </p:spPr>
        <p:txBody>
          <a:bodyPr wrap="square">
            <a:spAutoFit/>
          </a:bodyPr>
          <a:lstStyle/>
          <a:p>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Our Advantage:</a:t>
            </a:r>
          </a:p>
          <a:p>
            <a:r>
              <a:rPr lang="en-US" sz="3200" b="1" dirty="0" smtClean="0">
                <a:solidFill>
                  <a:schemeClr val="bg1"/>
                </a:solidFill>
                <a:effectLst>
                  <a:outerShdw blurRad="50800" dist="38100" dir="2700000" algn="tl" rotWithShape="0">
                    <a:prstClr val="black">
                      <a:alpha val="40000"/>
                    </a:prstClr>
                  </a:outerShdw>
                </a:effectLst>
                <a:latin typeface="Helvetica Light"/>
                <a:cs typeface="Helvetica Light"/>
              </a:rPr>
              <a:t>Context</a:t>
            </a:r>
          </a:p>
        </p:txBody>
      </p:sp>
      <p:sp>
        <p:nvSpPr>
          <p:cNvPr id="11" name="TextBox 10"/>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37</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32810481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4" name="TextBox 3"/>
          <p:cNvSpPr txBox="1"/>
          <p:nvPr/>
        </p:nvSpPr>
        <p:spPr>
          <a:xfrm>
            <a:off x="158745" y="126018"/>
            <a:ext cx="8191985" cy="584776"/>
          </a:xfrm>
          <a:prstGeom prst="rect">
            <a:avLst/>
          </a:prstGeom>
          <a:noFill/>
        </p:spPr>
        <p:txBody>
          <a:bodyPr wrap="square" rtlCol="0">
            <a:spAutoFit/>
          </a:bodyPr>
          <a:lstStyle/>
          <a:p>
            <a:pPr algn="just"/>
            <a:r>
              <a:rPr lang="en-US" sz="3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Our Unfair Advantage</a:t>
            </a:r>
            <a:endParaRPr lang="en-US" sz="3200" b="1" dirty="0">
              <a:solidFill>
                <a:schemeClr val="bg1">
                  <a:lumMod val="95000"/>
                </a:schemeClr>
              </a:solidFill>
              <a:effectLst>
                <a:outerShdw blurRad="50800" dist="38100" dir="2700000" algn="tl" rotWithShape="0">
                  <a:prstClr val="black">
                    <a:alpha val="40000"/>
                  </a:prstClr>
                </a:outerShdw>
              </a:effectLst>
              <a:latin typeface="Helvetica Light"/>
              <a:cs typeface="Helvetica Light"/>
            </a:endParaRPr>
          </a:p>
        </p:txBody>
      </p:sp>
      <p:cxnSp>
        <p:nvCxnSpPr>
          <p:cNvPr id="6" name="Straight Connector 5"/>
          <p:cNvCxnSpPr/>
          <p:nvPr/>
        </p:nvCxnSpPr>
        <p:spPr>
          <a:xfrm>
            <a:off x="792480" y="774593"/>
            <a:ext cx="7965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64882" y="710794"/>
            <a:ext cx="127598" cy="127598"/>
          </a:xfrm>
          <a:prstGeom prst="rect">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ight Arrow Callout 1"/>
          <p:cNvSpPr/>
          <p:nvPr/>
        </p:nvSpPr>
        <p:spPr>
          <a:xfrm>
            <a:off x="436880" y="1828800"/>
            <a:ext cx="1493520" cy="670560"/>
          </a:xfrm>
          <a:prstGeom prst="rightArrowCallout">
            <a:avLst>
              <a:gd name="adj1" fmla="val 25000"/>
              <a:gd name="adj2" fmla="val 50000"/>
              <a:gd name="adj3" fmla="val 65909"/>
              <a:gd name="adj4" fmla="val 33969"/>
            </a:avLst>
          </a:prstGeom>
          <a:solidFill>
            <a:schemeClr val="bg1"/>
          </a:solidFill>
          <a:ln>
            <a:solidFill>
              <a:srgbClr val="FFDB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3498E0"/>
                </a:solidFill>
                <a:latin typeface="Helvetica"/>
                <a:cs typeface="Helvetica"/>
              </a:rPr>
              <a:t>1</a:t>
            </a:r>
            <a:endParaRPr lang="en-US" sz="3600" dirty="0">
              <a:solidFill>
                <a:srgbClr val="3498E0"/>
              </a:solidFill>
              <a:latin typeface="Helvetica"/>
              <a:cs typeface="Helvetica"/>
            </a:endParaRPr>
          </a:p>
        </p:txBody>
      </p:sp>
      <p:sp>
        <p:nvSpPr>
          <p:cNvPr id="11" name="Rounded Rectangle 10"/>
          <p:cNvSpPr/>
          <p:nvPr/>
        </p:nvSpPr>
        <p:spPr>
          <a:xfrm>
            <a:off x="1501006" y="4486978"/>
            <a:ext cx="6169923" cy="1266256"/>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626824" y="4531766"/>
            <a:ext cx="6044104" cy="1169551"/>
          </a:xfrm>
          <a:prstGeom prst="rect">
            <a:avLst/>
          </a:prstGeom>
          <a:noFill/>
        </p:spPr>
        <p:txBody>
          <a:bodyPr wrap="square" rtlCol="0">
            <a:spAutoFit/>
          </a:bodyPr>
          <a:lstStyle/>
          <a:p>
            <a:r>
              <a:rPr lang="en-US" sz="1400" b="1" dirty="0" smtClean="0">
                <a:solidFill>
                  <a:srgbClr val="3498E0"/>
                </a:solidFill>
                <a:latin typeface="Times New Roman"/>
                <a:cs typeface="Times New Roman"/>
              </a:rPr>
              <a:t>Maybe you have an exclusive partnership with a big brand. Maybe your team boasts a truly connected, all-star cast. Whatever the unfair advantage(s) is/are for your company, articulate that loudly and proudly. These are the factors that help investors see you will not only succeed in general but will succeed early and often. (Note that this is mainly about </a:t>
            </a:r>
            <a:r>
              <a:rPr lang="en-US" sz="1400" b="1" u="sng" dirty="0" smtClean="0">
                <a:solidFill>
                  <a:srgbClr val="3498E0"/>
                </a:solidFill>
                <a:latin typeface="Times New Roman"/>
                <a:cs typeface="Times New Roman"/>
              </a:rPr>
              <a:t>distribution</a:t>
            </a:r>
            <a:r>
              <a:rPr lang="en-US" sz="1400" b="1" dirty="0" smtClean="0">
                <a:solidFill>
                  <a:srgbClr val="3498E0"/>
                </a:solidFill>
                <a:latin typeface="Times New Roman"/>
                <a:cs typeface="Times New Roman"/>
              </a:rPr>
              <a:t>.)</a:t>
            </a:r>
            <a:endParaRPr lang="en-US" sz="1400" b="1" dirty="0">
              <a:solidFill>
                <a:srgbClr val="3498E0"/>
              </a:solidFill>
              <a:latin typeface="Times New Roman"/>
              <a:cs typeface="Times New Roman"/>
            </a:endParaRPr>
          </a:p>
        </p:txBody>
      </p:sp>
      <p:sp>
        <p:nvSpPr>
          <p:cNvPr id="23" name="Rectangle 22"/>
          <p:cNvSpPr/>
          <p:nvPr/>
        </p:nvSpPr>
        <p:spPr>
          <a:xfrm>
            <a:off x="1930400" y="1623094"/>
            <a:ext cx="6827520" cy="1077218"/>
          </a:xfrm>
          <a:prstGeom prst="rect">
            <a:avLst/>
          </a:prstGeom>
        </p:spPr>
        <p:txBody>
          <a:bodyPr wrap="square">
            <a:spAutoFit/>
          </a:bodyPr>
          <a:lstStyle/>
          <a:p>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Our Advantage:</a:t>
            </a:r>
          </a:p>
          <a:p>
            <a:r>
              <a:rPr lang="en-US" sz="3200" b="1" dirty="0" smtClean="0">
                <a:solidFill>
                  <a:schemeClr val="bg1"/>
                </a:solidFill>
                <a:effectLst>
                  <a:outerShdw blurRad="50800" dist="38100" dir="2700000" algn="tl" rotWithShape="0">
                    <a:prstClr val="black">
                      <a:alpha val="40000"/>
                    </a:prstClr>
                  </a:outerShdw>
                </a:effectLst>
                <a:latin typeface="Helvetica Light"/>
                <a:cs typeface="Helvetica Light"/>
              </a:rPr>
              <a:t>Context</a:t>
            </a:r>
          </a:p>
        </p:txBody>
      </p:sp>
      <p:sp>
        <p:nvSpPr>
          <p:cNvPr id="13" name="TextBox 12"/>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37</a:t>
            </a:r>
            <a:endParaRPr lang="en-US" dirty="0">
              <a:solidFill>
                <a:schemeClr val="bg1"/>
              </a:solidFill>
              <a:latin typeface="Helvetica Light"/>
              <a:cs typeface="Helvetica Light"/>
            </a:endParaRPr>
          </a:p>
        </p:txBody>
      </p:sp>
      <p:sp>
        <p:nvSpPr>
          <p:cNvPr id="15" name="Right Arrow Callout 14"/>
          <p:cNvSpPr/>
          <p:nvPr/>
        </p:nvSpPr>
        <p:spPr>
          <a:xfrm>
            <a:off x="436880" y="3219353"/>
            <a:ext cx="1493520" cy="670560"/>
          </a:xfrm>
          <a:prstGeom prst="rightArrowCallout">
            <a:avLst>
              <a:gd name="adj1" fmla="val 25000"/>
              <a:gd name="adj2" fmla="val 50000"/>
              <a:gd name="adj3" fmla="val 65909"/>
              <a:gd name="adj4" fmla="val 33969"/>
            </a:avLst>
          </a:prstGeom>
          <a:solidFill>
            <a:schemeClr val="bg1"/>
          </a:solidFill>
          <a:ln>
            <a:solidFill>
              <a:srgbClr val="FFDB1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3498E0"/>
                </a:solidFill>
                <a:latin typeface="Helvetica"/>
                <a:cs typeface="Helvetica"/>
              </a:rPr>
              <a:t>2</a:t>
            </a:r>
            <a:endParaRPr lang="en-US" sz="3600" dirty="0">
              <a:solidFill>
                <a:srgbClr val="3498E0"/>
              </a:solidFill>
              <a:latin typeface="Helvetica"/>
              <a:cs typeface="Helvetica"/>
            </a:endParaRPr>
          </a:p>
        </p:txBody>
      </p:sp>
      <p:sp>
        <p:nvSpPr>
          <p:cNvPr id="18" name="Rectangle 17"/>
          <p:cNvSpPr/>
          <p:nvPr/>
        </p:nvSpPr>
        <p:spPr>
          <a:xfrm>
            <a:off x="1930400" y="3012311"/>
            <a:ext cx="6827520" cy="1077218"/>
          </a:xfrm>
          <a:prstGeom prst="rect">
            <a:avLst/>
          </a:prstGeom>
        </p:spPr>
        <p:txBody>
          <a:bodyPr wrap="square">
            <a:spAutoFit/>
          </a:bodyPr>
          <a:lstStyle/>
          <a:p>
            <a:r>
              <a:rPr lang="en-US" sz="3200" b="1" dirty="0">
                <a:solidFill>
                  <a:srgbClr val="FFDB12"/>
                </a:solidFill>
                <a:effectLst>
                  <a:outerShdw blurRad="50800" dist="38100" dir="2700000" algn="tl" rotWithShape="0">
                    <a:prstClr val="black">
                      <a:alpha val="40000"/>
                    </a:prstClr>
                  </a:outerShdw>
                </a:effectLst>
                <a:latin typeface="Helvetica Light"/>
                <a:cs typeface="Helvetica Light"/>
              </a:rPr>
              <a:t>Our Advantage:</a:t>
            </a:r>
          </a:p>
          <a:p>
            <a:r>
              <a:rPr lang="en-US" sz="3200" b="1" dirty="0" smtClean="0">
                <a:solidFill>
                  <a:srgbClr val="FFFFFF"/>
                </a:solidFill>
                <a:effectLst>
                  <a:outerShdw blurRad="50800" dist="38100" dir="2700000" algn="tl" rotWithShape="0">
                    <a:prstClr val="black">
                      <a:alpha val="40000"/>
                    </a:prstClr>
                  </a:outerShdw>
                </a:effectLst>
                <a:latin typeface="Helvetica Light"/>
                <a:cs typeface="Helvetica Light"/>
              </a:rPr>
              <a:t>Context</a:t>
            </a:r>
          </a:p>
        </p:txBody>
      </p:sp>
    </p:spTree>
    <p:extLst>
      <p:ext uri="{BB962C8B-B14F-4D97-AF65-F5344CB8AC3E}">
        <p14:creationId xmlns:p14="http://schemas.microsoft.com/office/powerpoint/2010/main" val="3896675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Go-To-Market</a:t>
            </a:r>
            <a:endParaRPr lang="en-US" sz="3600" dirty="0">
              <a:solidFill>
                <a:schemeClr val="tx1">
                  <a:lumMod val="75000"/>
                  <a:lumOff val="25000"/>
                </a:schemeClr>
              </a:solidFill>
            </a:endParaRPr>
          </a:p>
        </p:txBody>
      </p:sp>
      <p:pic>
        <p:nvPicPr>
          <p:cNvPr id="4" name="Picture 3" descr="ex.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sp>
        <p:nvSpPr>
          <p:cNvPr id="16" name="Rounded Rectangle 15"/>
          <p:cNvSpPr/>
          <p:nvPr/>
        </p:nvSpPr>
        <p:spPr>
          <a:xfrm>
            <a:off x="363499" y="1037056"/>
            <a:ext cx="8417002" cy="5488552"/>
          </a:xfrm>
          <a:prstGeom prst="roundRect">
            <a:avLst>
              <a:gd name="adj" fmla="val 8736"/>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 Placeholder 2"/>
          <p:cNvSpPr>
            <a:spLocks noGrp="1"/>
          </p:cNvSpPr>
          <p:nvPr>
            <p:ph type="body" sz="quarter" idx="14"/>
          </p:nvPr>
        </p:nvSpPr>
        <p:spPr>
          <a:xfrm>
            <a:off x="675077" y="2306973"/>
            <a:ext cx="7937832" cy="3909339"/>
          </a:xfrm>
        </p:spPr>
        <p:txBody>
          <a:bodyPr>
            <a:normAutofit fontScale="92500"/>
          </a:bodyPr>
          <a:lstStyle/>
          <a:p>
            <a:pPr marL="0" indent="0">
              <a:buNone/>
            </a:pPr>
            <a:r>
              <a:rPr lang="en-US" sz="1800" dirty="0" smtClean="0">
                <a:latin typeface="Helvetica Light"/>
                <a:cs typeface="Helvetica Light"/>
              </a:rPr>
              <a:t>In ONE slide, convey one or more of the following:</a:t>
            </a:r>
          </a:p>
          <a:p>
            <a:pPr>
              <a:buAutoNum type="arabicPeriod"/>
            </a:pPr>
            <a:r>
              <a:rPr lang="en-US" sz="1800" dirty="0" smtClean="0">
                <a:latin typeface="Helvetica Light"/>
                <a:cs typeface="Helvetica Light"/>
              </a:rPr>
              <a:t>Your unfair distribution advantage</a:t>
            </a:r>
          </a:p>
          <a:p>
            <a:pPr lvl="1"/>
            <a:r>
              <a:rPr lang="en-US" sz="1800" dirty="0" smtClean="0">
                <a:latin typeface="Helvetica Light"/>
                <a:cs typeface="Helvetica Light"/>
              </a:rPr>
              <a:t>What’s the </a:t>
            </a:r>
            <a:r>
              <a:rPr lang="en-US" sz="1800" u="sng" dirty="0" smtClean="0">
                <a:latin typeface="Helvetica Light"/>
                <a:cs typeface="Helvetica Light"/>
              </a:rPr>
              <a:t>one thing</a:t>
            </a:r>
            <a:r>
              <a:rPr lang="en-US" sz="1800" dirty="0" smtClean="0">
                <a:latin typeface="Helvetica Light"/>
                <a:cs typeface="Helvetica Light"/>
              </a:rPr>
              <a:t> that sets you apart when it comes to distribution? </a:t>
            </a:r>
          </a:p>
          <a:p>
            <a:pPr>
              <a:buAutoNum type="arabicPeriod"/>
            </a:pPr>
            <a:r>
              <a:rPr lang="en-US" sz="1800" dirty="0" smtClean="0">
                <a:latin typeface="Helvetica Light"/>
                <a:cs typeface="Helvetica Light"/>
              </a:rPr>
              <a:t>Your initial customer/user acquisition strategy</a:t>
            </a:r>
          </a:p>
          <a:p>
            <a:pPr lvl="1"/>
            <a:r>
              <a:rPr lang="en-US" sz="1800" dirty="0" smtClean="0">
                <a:latin typeface="Helvetica Light"/>
                <a:cs typeface="Helvetica Light"/>
              </a:rPr>
              <a:t>What channels are you thinking about? What data can you share based on past tests? What tech integrations are you building?</a:t>
            </a:r>
          </a:p>
          <a:p>
            <a:pPr>
              <a:buAutoNum type="arabicPeriod"/>
            </a:pPr>
            <a:r>
              <a:rPr lang="en-US" sz="1800" dirty="0" smtClean="0">
                <a:latin typeface="Helvetica Light"/>
                <a:cs typeface="Helvetica Light"/>
              </a:rPr>
              <a:t>Your initial marquee partners or customers, if applicable</a:t>
            </a:r>
          </a:p>
          <a:p>
            <a:pPr lvl="1"/>
            <a:r>
              <a:rPr lang="en-US" sz="1800" dirty="0" smtClean="0">
                <a:latin typeface="Helvetica Light"/>
                <a:cs typeface="Helvetica Light"/>
              </a:rPr>
              <a:t>Who are your earliest “true believers” that will help you gain traction and/or generate word-of-mouth? Who’s already in your camp that has a recognizable brand, history of success, or enough confidence in your company and product to partner or buy early on?</a:t>
            </a:r>
            <a:endParaRPr lang="en-US" sz="1800" dirty="0">
              <a:latin typeface="Helvetica Light"/>
              <a:cs typeface="Helvetica Light"/>
            </a:endParaRPr>
          </a:p>
        </p:txBody>
      </p:sp>
      <p:grpSp>
        <p:nvGrpSpPr>
          <p:cNvPr id="22" name="Group 21"/>
          <p:cNvGrpSpPr/>
          <p:nvPr/>
        </p:nvGrpSpPr>
        <p:grpSpPr>
          <a:xfrm>
            <a:off x="7619762" y="615970"/>
            <a:ext cx="2726128" cy="2176791"/>
            <a:chOff x="1043521" y="-1798674"/>
            <a:chExt cx="2478298" cy="1920698"/>
          </a:xfrm>
        </p:grpSpPr>
        <p:grpSp>
          <p:nvGrpSpPr>
            <p:cNvPr id="23" name="Group 22"/>
            <p:cNvGrpSpPr/>
            <p:nvPr/>
          </p:nvGrpSpPr>
          <p:grpSpPr>
            <a:xfrm>
              <a:off x="1043521" y="-1798674"/>
              <a:ext cx="2478298" cy="1920698"/>
              <a:chOff x="8862172" y="2277935"/>
              <a:chExt cx="2478298" cy="1920698"/>
            </a:xfrm>
          </p:grpSpPr>
          <p:sp>
            <p:nvSpPr>
              <p:cNvPr id="25" name="Folded Corner 24"/>
              <p:cNvSpPr/>
              <p:nvPr/>
            </p:nvSpPr>
            <p:spPr>
              <a:xfrm>
                <a:off x="8862172" y="2277935"/>
                <a:ext cx="2478298" cy="1920698"/>
              </a:xfrm>
              <a:prstGeom prst="foldedCorner">
                <a:avLst/>
              </a:prstGeom>
              <a:solidFill>
                <a:srgbClr val="E3DF3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6" name="TextBox 25"/>
              <p:cNvSpPr txBox="1"/>
              <p:nvPr/>
            </p:nvSpPr>
            <p:spPr>
              <a:xfrm>
                <a:off x="9639213" y="3502269"/>
                <a:ext cx="1543546" cy="611027"/>
              </a:xfrm>
              <a:prstGeom prst="rect">
                <a:avLst/>
              </a:prstGeom>
              <a:noFill/>
            </p:spPr>
            <p:txBody>
              <a:bodyPr wrap="none" rtlCol="0">
                <a:spAutoFit/>
              </a:bodyPr>
              <a:lstStyle/>
              <a:p>
                <a:r>
                  <a:rPr lang="en-US" sz="1300" b="1" dirty="0">
                    <a:latin typeface="Times New Roman"/>
                    <a:cs typeface="Times New Roman"/>
                  </a:rPr>
                  <a:t>David Beisel</a:t>
                </a:r>
              </a:p>
              <a:p>
                <a:r>
                  <a:rPr lang="en-US" sz="1300" dirty="0">
                    <a:latin typeface="Times New Roman"/>
                    <a:cs typeface="Times New Roman"/>
                  </a:rPr>
                  <a:t>Co-Founder &amp; Partner</a:t>
                </a:r>
              </a:p>
              <a:p>
                <a:r>
                  <a:rPr lang="en-US" sz="1300" dirty="0">
                    <a:latin typeface="Times New Roman"/>
                    <a:cs typeface="Times New Roman"/>
                  </a:rPr>
                  <a:t>NextView Ventures</a:t>
                </a:r>
              </a:p>
            </p:txBody>
          </p:sp>
          <p:sp>
            <p:nvSpPr>
              <p:cNvPr id="27" name="Rectangle 26"/>
              <p:cNvSpPr/>
              <p:nvPr/>
            </p:nvSpPr>
            <p:spPr>
              <a:xfrm>
                <a:off x="8903385" y="2328038"/>
                <a:ext cx="2408438" cy="964065"/>
              </a:xfrm>
              <a:prstGeom prst="rect">
                <a:avLst/>
              </a:prstGeom>
            </p:spPr>
            <p:txBody>
              <a:bodyPr wrap="square">
                <a:spAutoFit/>
              </a:bodyPr>
              <a:lstStyle/>
              <a:p>
                <a:pPr algn="dist"/>
                <a:r>
                  <a:rPr lang="en-US" sz="1300" dirty="0" smtClean="0">
                    <a:latin typeface="Times New Roman"/>
                    <a:cs typeface="Times New Roman"/>
                  </a:rPr>
                  <a:t>This slide varies but the goal is the same: Show you’re thinking about (or have data or an unfair advantage in) distribution. This is too often overlooked in favor of tech alone.</a:t>
                </a:r>
                <a:endParaRPr lang="en-US" sz="1300" dirty="0">
                  <a:solidFill>
                    <a:srgbClr val="414141"/>
                  </a:solidFill>
                  <a:latin typeface="Times New Roman"/>
                  <a:cs typeface="Times New Roman"/>
                </a:endParaRPr>
              </a:p>
            </p:txBody>
          </p:sp>
        </p:grpSp>
        <p:pic>
          <p:nvPicPr>
            <p:cNvPr id="24" name="Picture 23" descr="beisel_01_sq.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29032" y="-730180"/>
              <a:ext cx="724678" cy="822960"/>
            </a:xfrm>
            <a:prstGeom prst="ellipse">
              <a:avLst/>
            </a:prstGeom>
          </p:spPr>
        </p:pic>
      </p:grpSp>
      <p:sp>
        <p:nvSpPr>
          <p:cNvPr id="15" name="TextBox 14"/>
          <p:cNvSpPr txBox="1"/>
          <p:nvPr/>
        </p:nvSpPr>
        <p:spPr>
          <a:xfrm>
            <a:off x="8821093" y="6483684"/>
            <a:ext cx="313009" cy="369332"/>
          </a:xfrm>
          <a:prstGeom prst="rect">
            <a:avLst/>
          </a:prstGeom>
          <a:noFill/>
        </p:spPr>
        <p:txBody>
          <a:bodyPr wrap="none" rtlCol="0">
            <a:spAutoFit/>
          </a:bodyPr>
          <a:lstStyle/>
          <a:p>
            <a:r>
              <a:rPr lang="en-US" dirty="0" smtClean="0">
                <a:solidFill>
                  <a:schemeClr val="tx1">
                    <a:lumMod val="75000"/>
                    <a:lumOff val="25000"/>
                  </a:schemeClr>
                </a:solidFill>
                <a:latin typeface="Helvetica Light"/>
                <a:cs typeface="Helvetica Light"/>
              </a:rPr>
              <a:t>5</a:t>
            </a:r>
            <a:endParaRPr lang="en-US" dirty="0">
              <a:solidFill>
                <a:schemeClr val="tx1">
                  <a:lumMod val="75000"/>
                  <a:lumOff val="25000"/>
                </a:schemeClr>
              </a:solidFill>
              <a:latin typeface="Helvetica Light"/>
              <a:cs typeface="Helvetica Light"/>
            </a:endParaRPr>
          </a:p>
        </p:txBody>
      </p:sp>
      <p:sp>
        <p:nvSpPr>
          <p:cNvPr id="17" name="Rectangle 16"/>
          <p:cNvSpPr/>
          <p:nvPr/>
        </p:nvSpPr>
        <p:spPr>
          <a:xfrm>
            <a:off x="2159001" y="1343846"/>
            <a:ext cx="4825999" cy="773545"/>
          </a:xfrm>
          <a:prstGeom prst="rect">
            <a:avLst/>
          </a:prstGeom>
          <a:solidFill>
            <a:srgbClr val="3A93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Helvetica Light"/>
                <a:cs typeface="Helvetica Light"/>
              </a:rPr>
              <a:t>What to Know to Create Yours</a:t>
            </a:r>
            <a:endParaRPr lang="en-US" sz="2400" dirty="0">
              <a:latin typeface="Helvetica Light"/>
              <a:cs typeface="Helvetica Light"/>
            </a:endParaRPr>
          </a:p>
        </p:txBody>
      </p:sp>
    </p:spTree>
    <p:extLst>
      <p:ext uri="{BB962C8B-B14F-4D97-AF65-F5344CB8AC3E}">
        <p14:creationId xmlns:p14="http://schemas.microsoft.com/office/powerpoint/2010/main" val="3315239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hoto-1414170562806-9d670e90c091.jpe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0" y1="78607" x2="55137" y2="67828"/>
                        <a14:foregroundMark x1="23147" y1="87728" x2="1040" y2="99834"/>
                        <a14:foregroundMark x1="5852" y1="21891" x2="0" y2="37977"/>
                      </a14:backgroundRemoval>
                    </a14:imgEffect>
                    <a14:imgEffect>
                      <a14:sharpenSoften amount="-65000"/>
                    </a14:imgEffect>
                  </a14:imgLayer>
                </a14:imgProps>
              </a:ext>
              <a:ext uri="{28A0092B-C50C-407E-A947-70E740481C1C}">
                <a14:useLocalDpi xmlns:a14="http://schemas.microsoft.com/office/drawing/2010/main"/>
              </a:ext>
            </a:extLst>
          </a:blip>
          <a:srcRect/>
          <a:stretch/>
        </p:blipFill>
        <p:spPr>
          <a:xfrm>
            <a:off x="-29411" y="-13910"/>
            <a:ext cx="9197234" cy="6976224"/>
          </a:xfrm>
          <a:prstGeom prst="rect">
            <a:avLst/>
          </a:prstGeom>
        </p:spPr>
      </p:pic>
      <p:pic>
        <p:nvPicPr>
          <p:cNvPr id="2" name="Picture 1" descr="photo-1414170562806-9d670e90c091.jpeg"/>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08" b="99692" l="0" r="100000">
                        <a14:foregroundMark x1="95444" y1="96462" x2="95444" y2="96462"/>
                        <a14:foregroundMark x1="56659" y1="58462" x2="56659" y2="58462"/>
                        <a14:backgroundMark x1="0" y1="89385" x2="64953" y2="45846"/>
                      </a14:backgroundRemoval>
                    </a14:imgEffect>
                  </a14:imgLayer>
                </a14:imgProps>
              </a:ext>
              <a:ext uri="{28A0092B-C50C-407E-A947-70E740481C1C}">
                <a14:useLocalDpi xmlns:a14="http://schemas.microsoft.com/office/drawing/2010/main"/>
              </a:ext>
            </a:extLst>
          </a:blip>
          <a:srcRect/>
          <a:stretch/>
        </p:blipFill>
        <p:spPr>
          <a:xfrm>
            <a:off x="-29411" y="-13910"/>
            <a:ext cx="9197234" cy="6976224"/>
          </a:xfrm>
          <a:prstGeom prst="rect">
            <a:avLst/>
          </a:prstGeom>
        </p:spPr>
      </p:pic>
      <p:sp>
        <p:nvSpPr>
          <p:cNvPr id="24" name="TextBox 23"/>
          <p:cNvSpPr txBox="1"/>
          <p:nvPr/>
        </p:nvSpPr>
        <p:spPr>
          <a:xfrm>
            <a:off x="1785583" y="4982555"/>
            <a:ext cx="4129566" cy="1077218"/>
          </a:xfrm>
          <a:prstGeom prst="rect">
            <a:avLst/>
          </a:prstGeom>
          <a:noFill/>
        </p:spPr>
        <p:txBody>
          <a:bodyPr wrap="square" rtlCol="0">
            <a:spAutoFit/>
          </a:bodyPr>
          <a:lstStyle/>
          <a:p>
            <a:pPr algn="ctr"/>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Years 1-2:</a:t>
            </a:r>
          </a:p>
          <a:p>
            <a:pPr algn="ctr"/>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$X Billion Market</a:t>
            </a:r>
          </a:p>
        </p:txBody>
      </p:sp>
      <p:sp>
        <p:nvSpPr>
          <p:cNvPr id="11" name="TextBox 10"/>
          <p:cNvSpPr txBox="1"/>
          <p:nvPr/>
        </p:nvSpPr>
        <p:spPr>
          <a:xfrm>
            <a:off x="98793" y="346364"/>
            <a:ext cx="4733525" cy="1046440"/>
          </a:xfrm>
          <a:prstGeom prst="rect">
            <a:avLst/>
          </a:prstGeom>
          <a:noFill/>
        </p:spPr>
        <p:txBody>
          <a:bodyPr wrap="none" rtlCol="0">
            <a:spAutoFit/>
          </a:bodyPr>
          <a:lstStyle/>
          <a:p>
            <a:r>
              <a:rPr lang="en-US" sz="6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Opportunity</a:t>
            </a:r>
            <a:endParaRPr lang="en-US" sz="6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13" name="Right Arrow 12"/>
          <p:cNvSpPr/>
          <p:nvPr/>
        </p:nvSpPr>
        <p:spPr>
          <a:xfrm rot="20082079">
            <a:off x="329031" y="4733938"/>
            <a:ext cx="3725764" cy="666707"/>
          </a:xfrm>
          <a:prstGeom prst="rightArrow">
            <a:avLst/>
          </a:prstGeom>
          <a:solidFill>
            <a:srgbClr val="FFDB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38</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28799783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hoto-1414170562806-9d670e90c091.jpe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0" y1="78607" x2="55137" y2="67828"/>
                        <a14:foregroundMark x1="23147" y1="87728" x2="1040" y2="99834"/>
                        <a14:foregroundMark x1="5852" y1="21891" x2="0" y2="37977"/>
                      </a14:backgroundRemoval>
                    </a14:imgEffect>
                    <a14:imgEffect>
                      <a14:sharpenSoften amount="-65000"/>
                    </a14:imgEffect>
                  </a14:imgLayer>
                </a14:imgProps>
              </a:ext>
              <a:ext uri="{28A0092B-C50C-407E-A947-70E740481C1C}">
                <a14:useLocalDpi xmlns:a14="http://schemas.microsoft.com/office/drawing/2010/main"/>
              </a:ext>
            </a:extLst>
          </a:blip>
          <a:srcRect/>
          <a:stretch/>
        </p:blipFill>
        <p:spPr>
          <a:xfrm>
            <a:off x="-29411" y="-13910"/>
            <a:ext cx="9197234" cy="6976224"/>
          </a:xfrm>
          <a:prstGeom prst="rect">
            <a:avLst/>
          </a:prstGeom>
        </p:spPr>
      </p:pic>
      <p:pic>
        <p:nvPicPr>
          <p:cNvPr id="2" name="Picture 1" descr="photo-1414170562806-9d670e90c091.jpeg"/>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08" b="99692" l="0" r="100000">
                        <a14:foregroundMark x1="95444" y1="96462" x2="95444" y2="96462"/>
                        <a14:foregroundMark x1="56659" y1="58462" x2="56659" y2="58462"/>
                        <a14:backgroundMark x1="0" y1="89385" x2="64953" y2="45846"/>
                      </a14:backgroundRemoval>
                    </a14:imgEffect>
                  </a14:imgLayer>
                </a14:imgProps>
              </a:ext>
              <a:ext uri="{28A0092B-C50C-407E-A947-70E740481C1C}">
                <a14:useLocalDpi xmlns:a14="http://schemas.microsoft.com/office/drawing/2010/main"/>
              </a:ext>
            </a:extLst>
          </a:blip>
          <a:srcRect/>
          <a:stretch/>
        </p:blipFill>
        <p:spPr>
          <a:xfrm>
            <a:off x="-29411" y="-13910"/>
            <a:ext cx="9197234" cy="6976224"/>
          </a:xfrm>
          <a:prstGeom prst="rect">
            <a:avLst/>
          </a:prstGeom>
        </p:spPr>
      </p:pic>
      <p:sp>
        <p:nvSpPr>
          <p:cNvPr id="24" name="TextBox 23"/>
          <p:cNvSpPr txBox="1"/>
          <p:nvPr/>
        </p:nvSpPr>
        <p:spPr>
          <a:xfrm>
            <a:off x="1785583" y="4982555"/>
            <a:ext cx="4129566" cy="1077218"/>
          </a:xfrm>
          <a:prstGeom prst="rect">
            <a:avLst/>
          </a:prstGeom>
          <a:noFill/>
        </p:spPr>
        <p:txBody>
          <a:bodyPr wrap="square" rtlCol="0">
            <a:spAutoFit/>
          </a:bodyPr>
          <a:lstStyle/>
          <a:p>
            <a:pPr algn="ctr"/>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Years 1-2:</a:t>
            </a:r>
          </a:p>
          <a:p>
            <a:pPr algn="ctr"/>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$X Billion Market</a:t>
            </a:r>
          </a:p>
        </p:txBody>
      </p:sp>
      <p:sp>
        <p:nvSpPr>
          <p:cNvPr id="11" name="TextBox 10"/>
          <p:cNvSpPr txBox="1"/>
          <p:nvPr/>
        </p:nvSpPr>
        <p:spPr>
          <a:xfrm>
            <a:off x="98793" y="346364"/>
            <a:ext cx="4733525" cy="1046440"/>
          </a:xfrm>
          <a:prstGeom prst="rect">
            <a:avLst/>
          </a:prstGeom>
          <a:noFill/>
        </p:spPr>
        <p:txBody>
          <a:bodyPr wrap="none" rtlCol="0">
            <a:spAutoFit/>
          </a:bodyPr>
          <a:lstStyle/>
          <a:p>
            <a:r>
              <a:rPr lang="en-US" sz="6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Opportunity</a:t>
            </a:r>
            <a:endParaRPr lang="en-US" sz="6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12" name="TextBox 11"/>
          <p:cNvSpPr txBox="1"/>
          <p:nvPr/>
        </p:nvSpPr>
        <p:spPr>
          <a:xfrm>
            <a:off x="5453877" y="4064000"/>
            <a:ext cx="3690123" cy="1077218"/>
          </a:xfrm>
          <a:prstGeom prst="rect">
            <a:avLst/>
          </a:prstGeom>
          <a:noFill/>
        </p:spPr>
        <p:txBody>
          <a:bodyPr wrap="square" rtlCol="0">
            <a:spAutoFit/>
          </a:bodyPr>
          <a:lstStyle/>
          <a:p>
            <a:pPr algn="ctr"/>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Growth into Larger $Y Billion Market</a:t>
            </a:r>
          </a:p>
        </p:txBody>
      </p:sp>
      <p:sp>
        <p:nvSpPr>
          <p:cNvPr id="14" name="Right Arrow 13"/>
          <p:cNvSpPr/>
          <p:nvPr/>
        </p:nvSpPr>
        <p:spPr>
          <a:xfrm rot="19782992">
            <a:off x="3683260" y="1878075"/>
            <a:ext cx="5389116" cy="1902195"/>
          </a:xfrm>
          <a:prstGeom prst="rightArrow">
            <a:avLst/>
          </a:prstGeom>
          <a:solidFill>
            <a:srgbClr val="FFDB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38</a:t>
            </a:r>
            <a:endParaRPr lang="en-US" dirty="0">
              <a:solidFill>
                <a:schemeClr val="bg1"/>
              </a:solidFill>
              <a:latin typeface="Helvetica Light"/>
              <a:cs typeface="Helvetica Light"/>
            </a:endParaRPr>
          </a:p>
        </p:txBody>
      </p:sp>
      <p:sp>
        <p:nvSpPr>
          <p:cNvPr id="10" name="Right Arrow 9"/>
          <p:cNvSpPr/>
          <p:nvPr/>
        </p:nvSpPr>
        <p:spPr>
          <a:xfrm rot="20082079">
            <a:off x="329031" y="4733938"/>
            <a:ext cx="3725764" cy="666707"/>
          </a:xfrm>
          <a:prstGeom prst="rightArrow">
            <a:avLst/>
          </a:prstGeom>
          <a:solidFill>
            <a:srgbClr val="FFDB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4404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hoto-1414170562806-9d670e90c091.jpe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0" y1="78607" x2="55137" y2="67828"/>
                        <a14:foregroundMark x1="23147" y1="87728" x2="1040" y2="99834"/>
                        <a14:foregroundMark x1="5852" y1="21891" x2="0" y2="37977"/>
                      </a14:backgroundRemoval>
                    </a14:imgEffect>
                    <a14:imgEffect>
                      <a14:sharpenSoften amount="-65000"/>
                    </a14:imgEffect>
                  </a14:imgLayer>
                </a14:imgProps>
              </a:ext>
              <a:ext uri="{28A0092B-C50C-407E-A947-70E740481C1C}">
                <a14:useLocalDpi xmlns:a14="http://schemas.microsoft.com/office/drawing/2010/main"/>
              </a:ext>
            </a:extLst>
          </a:blip>
          <a:srcRect/>
          <a:stretch/>
        </p:blipFill>
        <p:spPr>
          <a:xfrm>
            <a:off x="-29411" y="-13910"/>
            <a:ext cx="9197234" cy="6976224"/>
          </a:xfrm>
          <a:prstGeom prst="rect">
            <a:avLst/>
          </a:prstGeom>
        </p:spPr>
      </p:pic>
      <p:pic>
        <p:nvPicPr>
          <p:cNvPr id="2" name="Picture 1" descr="photo-1414170562806-9d670e90c091.jpeg"/>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08" b="99692" l="0" r="100000">
                        <a14:foregroundMark x1="95444" y1="96462" x2="95444" y2="96462"/>
                        <a14:foregroundMark x1="56659" y1="58462" x2="56659" y2="58462"/>
                        <a14:backgroundMark x1="0" y1="89385" x2="64953" y2="45846"/>
                      </a14:backgroundRemoval>
                    </a14:imgEffect>
                  </a14:imgLayer>
                </a14:imgProps>
              </a:ext>
              <a:ext uri="{28A0092B-C50C-407E-A947-70E740481C1C}">
                <a14:useLocalDpi xmlns:a14="http://schemas.microsoft.com/office/drawing/2010/main"/>
              </a:ext>
            </a:extLst>
          </a:blip>
          <a:srcRect/>
          <a:stretch/>
        </p:blipFill>
        <p:spPr>
          <a:xfrm>
            <a:off x="-29411" y="-13910"/>
            <a:ext cx="9197234" cy="6976224"/>
          </a:xfrm>
          <a:prstGeom prst="rect">
            <a:avLst/>
          </a:prstGeom>
        </p:spPr>
      </p:pic>
      <p:sp>
        <p:nvSpPr>
          <p:cNvPr id="3" name="Teardrop 2"/>
          <p:cNvSpPr/>
          <p:nvPr/>
        </p:nvSpPr>
        <p:spPr>
          <a:xfrm rot="8100000">
            <a:off x="1375462" y="4769806"/>
            <a:ext cx="633037" cy="631195"/>
          </a:xfrm>
          <a:prstGeom prst="teardrop">
            <a:avLst>
              <a:gd name="adj" fmla="val 198013"/>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37651" y="3113632"/>
            <a:ext cx="2414470" cy="1569660"/>
          </a:xfrm>
          <a:prstGeom prst="rect">
            <a:avLst/>
          </a:prstGeom>
          <a:noFill/>
        </p:spPr>
        <p:txBody>
          <a:bodyPr wrap="square" rtlCol="0">
            <a:spAutoFit/>
          </a:bodyPr>
          <a:lstStyle/>
          <a:p>
            <a:pPr algn="ctr"/>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Raise $N Million in Seed</a:t>
            </a:r>
            <a:endParaRPr lang="en-US" sz="32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20" name="TextBox 19"/>
          <p:cNvSpPr txBox="1"/>
          <p:nvPr/>
        </p:nvSpPr>
        <p:spPr>
          <a:xfrm>
            <a:off x="98793" y="346364"/>
            <a:ext cx="5617907" cy="1046440"/>
          </a:xfrm>
          <a:prstGeom prst="rect">
            <a:avLst/>
          </a:prstGeom>
          <a:noFill/>
        </p:spPr>
        <p:txBody>
          <a:bodyPr wrap="none" rtlCol="0">
            <a:spAutoFit/>
          </a:bodyPr>
          <a:lstStyle/>
          <a:p>
            <a:r>
              <a:rPr lang="en-US" sz="6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18-Month Plan</a:t>
            </a:r>
            <a:endParaRPr lang="en-US" sz="6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7" name="TextBox 6"/>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38</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29899050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hoto-1414170562806-9d670e90c091.jpe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0" y1="78607" x2="55137" y2="67828"/>
                        <a14:foregroundMark x1="23147" y1="87728" x2="1040" y2="99834"/>
                        <a14:foregroundMark x1="5852" y1="21891" x2="0" y2="37977"/>
                      </a14:backgroundRemoval>
                    </a14:imgEffect>
                    <a14:imgEffect>
                      <a14:sharpenSoften amount="-65000"/>
                    </a14:imgEffect>
                  </a14:imgLayer>
                </a14:imgProps>
              </a:ext>
              <a:ext uri="{28A0092B-C50C-407E-A947-70E740481C1C}">
                <a14:useLocalDpi xmlns:a14="http://schemas.microsoft.com/office/drawing/2010/main"/>
              </a:ext>
            </a:extLst>
          </a:blip>
          <a:srcRect/>
          <a:stretch/>
        </p:blipFill>
        <p:spPr>
          <a:xfrm>
            <a:off x="-29411" y="-13910"/>
            <a:ext cx="9197234" cy="6976224"/>
          </a:xfrm>
          <a:prstGeom prst="rect">
            <a:avLst/>
          </a:prstGeom>
        </p:spPr>
      </p:pic>
      <p:pic>
        <p:nvPicPr>
          <p:cNvPr id="2" name="Picture 1" descr="photo-1414170562806-9d670e90c091.jpeg"/>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08" b="99692" l="0" r="100000">
                        <a14:foregroundMark x1="95444" y1="96462" x2="95444" y2="96462"/>
                        <a14:foregroundMark x1="56659" y1="58462" x2="56659" y2="58462"/>
                        <a14:backgroundMark x1="0" y1="89385" x2="64953" y2="45846"/>
                      </a14:backgroundRemoval>
                    </a14:imgEffect>
                  </a14:imgLayer>
                </a14:imgProps>
              </a:ext>
              <a:ext uri="{28A0092B-C50C-407E-A947-70E740481C1C}">
                <a14:useLocalDpi xmlns:a14="http://schemas.microsoft.com/office/drawing/2010/main"/>
              </a:ext>
            </a:extLst>
          </a:blip>
          <a:srcRect/>
          <a:stretch/>
        </p:blipFill>
        <p:spPr>
          <a:xfrm>
            <a:off x="-29411" y="-13910"/>
            <a:ext cx="9197234" cy="6976224"/>
          </a:xfrm>
          <a:prstGeom prst="rect">
            <a:avLst/>
          </a:prstGeom>
        </p:spPr>
      </p:pic>
      <p:sp>
        <p:nvSpPr>
          <p:cNvPr id="3" name="Teardrop 2"/>
          <p:cNvSpPr/>
          <p:nvPr/>
        </p:nvSpPr>
        <p:spPr>
          <a:xfrm rot="8100000">
            <a:off x="1375462" y="4769806"/>
            <a:ext cx="633037" cy="631195"/>
          </a:xfrm>
          <a:prstGeom prst="teardrop">
            <a:avLst>
              <a:gd name="adj" fmla="val 198013"/>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37651" y="3113632"/>
            <a:ext cx="2414470" cy="1569660"/>
          </a:xfrm>
          <a:prstGeom prst="rect">
            <a:avLst/>
          </a:prstGeom>
          <a:noFill/>
        </p:spPr>
        <p:txBody>
          <a:bodyPr wrap="square" rtlCol="0">
            <a:spAutoFit/>
          </a:bodyPr>
          <a:lstStyle/>
          <a:p>
            <a:pPr algn="ctr"/>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Raise $N Million in Seed</a:t>
            </a:r>
            <a:endParaRPr lang="en-US" sz="32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13" name="Teardrop 12"/>
          <p:cNvSpPr/>
          <p:nvPr/>
        </p:nvSpPr>
        <p:spPr>
          <a:xfrm rot="8100000">
            <a:off x="4094599" y="3612101"/>
            <a:ext cx="633037" cy="631195"/>
          </a:xfrm>
          <a:prstGeom prst="teardrop">
            <a:avLst>
              <a:gd name="adj" fmla="val 198013"/>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203316" y="2410449"/>
            <a:ext cx="2414470" cy="1077218"/>
          </a:xfrm>
          <a:prstGeom prst="rect">
            <a:avLst/>
          </a:prstGeom>
          <a:noFill/>
        </p:spPr>
        <p:txBody>
          <a:bodyPr wrap="square" rtlCol="0">
            <a:spAutoFit/>
          </a:bodyPr>
          <a:lstStyle/>
          <a:p>
            <a:pPr algn="ctr"/>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Grow X Part of Business</a:t>
            </a:r>
            <a:endParaRPr lang="en-US" sz="32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19" name="TextBox 18"/>
          <p:cNvSpPr txBox="1"/>
          <p:nvPr/>
        </p:nvSpPr>
        <p:spPr>
          <a:xfrm>
            <a:off x="98793" y="346364"/>
            <a:ext cx="5617907" cy="1046440"/>
          </a:xfrm>
          <a:prstGeom prst="rect">
            <a:avLst/>
          </a:prstGeom>
          <a:noFill/>
        </p:spPr>
        <p:txBody>
          <a:bodyPr wrap="none" rtlCol="0">
            <a:spAutoFit/>
          </a:bodyPr>
          <a:lstStyle/>
          <a:p>
            <a:r>
              <a:rPr lang="en-US" sz="6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18-Month Plan</a:t>
            </a:r>
            <a:endParaRPr lang="en-US" sz="6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9" name="TextBox 8"/>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39</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11924110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hoto-1414170562806-9d670e90c091.jpe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0" y1="78607" x2="55137" y2="67828"/>
                        <a14:foregroundMark x1="23147" y1="87728" x2="1040" y2="99834"/>
                        <a14:foregroundMark x1="5852" y1="21891" x2="0" y2="37977"/>
                      </a14:backgroundRemoval>
                    </a14:imgEffect>
                    <a14:imgEffect>
                      <a14:sharpenSoften amount="-65000"/>
                    </a14:imgEffect>
                  </a14:imgLayer>
                </a14:imgProps>
              </a:ext>
              <a:ext uri="{28A0092B-C50C-407E-A947-70E740481C1C}">
                <a14:useLocalDpi xmlns:a14="http://schemas.microsoft.com/office/drawing/2010/main"/>
              </a:ext>
            </a:extLst>
          </a:blip>
          <a:srcRect/>
          <a:stretch/>
        </p:blipFill>
        <p:spPr>
          <a:xfrm>
            <a:off x="-29411" y="-13910"/>
            <a:ext cx="9197234" cy="6976224"/>
          </a:xfrm>
          <a:prstGeom prst="rect">
            <a:avLst/>
          </a:prstGeom>
        </p:spPr>
      </p:pic>
      <p:pic>
        <p:nvPicPr>
          <p:cNvPr id="2" name="Picture 1" descr="photo-1414170562806-9d670e90c091.jpeg"/>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08" b="99692" l="0" r="100000">
                        <a14:foregroundMark x1="95444" y1="96462" x2="95444" y2="96462"/>
                        <a14:foregroundMark x1="56659" y1="58462" x2="56659" y2="58462"/>
                        <a14:backgroundMark x1="0" y1="89385" x2="64953" y2="45846"/>
                      </a14:backgroundRemoval>
                    </a14:imgEffect>
                  </a14:imgLayer>
                </a14:imgProps>
              </a:ext>
              <a:ext uri="{28A0092B-C50C-407E-A947-70E740481C1C}">
                <a14:useLocalDpi xmlns:a14="http://schemas.microsoft.com/office/drawing/2010/main"/>
              </a:ext>
            </a:extLst>
          </a:blip>
          <a:srcRect/>
          <a:stretch/>
        </p:blipFill>
        <p:spPr>
          <a:xfrm>
            <a:off x="-29411" y="-13910"/>
            <a:ext cx="9197234" cy="6976224"/>
          </a:xfrm>
          <a:prstGeom prst="rect">
            <a:avLst/>
          </a:prstGeom>
        </p:spPr>
      </p:pic>
      <p:sp>
        <p:nvSpPr>
          <p:cNvPr id="3" name="Teardrop 2"/>
          <p:cNvSpPr/>
          <p:nvPr/>
        </p:nvSpPr>
        <p:spPr>
          <a:xfrm rot="8100000">
            <a:off x="1375462" y="4769806"/>
            <a:ext cx="633037" cy="631195"/>
          </a:xfrm>
          <a:prstGeom prst="teardrop">
            <a:avLst>
              <a:gd name="adj" fmla="val 198013"/>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37651" y="3113632"/>
            <a:ext cx="2414470" cy="1569660"/>
          </a:xfrm>
          <a:prstGeom prst="rect">
            <a:avLst/>
          </a:prstGeom>
          <a:noFill/>
        </p:spPr>
        <p:txBody>
          <a:bodyPr wrap="square" rtlCol="0">
            <a:spAutoFit/>
          </a:bodyPr>
          <a:lstStyle/>
          <a:p>
            <a:pPr algn="ctr"/>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Raise $N Million in Seed</a:t>
            </a:r>
            <a:endParaRPr lang="en-US" sz="32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13" name="Teardrop 12"/>
          <p:cNvSpPr/>
          <p:nvPr/>
        </p:nvSpPr>
        <p:spPr>
          <a:xfrm rot="8100000">
            <a:off x="4094599" y="3612101"/>
            <a:ext cx="633037" cy="631195"/>
          </a:xfrm>
          <a:prstGeom prst="teardrop">
            <a:avLst>
              <a:gd name="adj" fmla="val 198013"/>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203316" y="2410449"/>
            <a:ext cx="2414470" cy="1077218"/>
          </a:xfrm>
          <a:prstGeom prst="rect">
            <a:avLst/>
          </a:prstGeom>
          <a:noFill/>
        </p:spPr>
        <p:txBody>
          <a:bodyPr wrap="square" rtlCol="0">
            <a:spAutoFit/>
          </a:bodyPr>
          <a:lstStyle/>
          <a:p>
            <a:pPr algn="ctr"/>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Grow X Part of Business</a:t>
            </a:r>
            <a:endParaRPr lang="en-US" sz="32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15" name="Teardrop 14"/>
          <p:cNvSpPr/>
          <p:nvPr/>
        </p:nvSpPr>
        <p:spPr>
          <a:xfrm rot="8100000">
            <a:off x="6509069" y="1987907"/>
            <a:ext cx="633037" cy="631195"/>
          </a:xfrm>
          <a:prstGeom prst="teardrop">
            <a:avLst>
              <a:gd name="adj" fmla="val 198013"/>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617786" y="786255"/>
            <a:ext cx="2414470" cy="1077218"/>
          </a:xfrm>
          <a:prstGeom prst="rect">
            <a:avLst/>
          </a:prstGeom>
          <a:noFill/>
        </p:spPr>
        <p:txBody>
          <a:bodyPr wrap="square" rtlCol="0">
            <a:spAutoFit/>
          </a:bodyPr>
          <a:lstStyle/>
          <a:p>
            <a:pPr algn="ctr"/>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Achieve Z Key Results</a:t>
            </a:r>
            <a:endParaRPr lang="en-US" sz="32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19" name="TextBox 18"/>
          <p:cNvSpPr txBox="1"/>
          <p:nvPr/>
        </p:nvSpPr>
        <p:spPr>
          <a:xfrm>
            <a:off x="98793" y="346364"/>
            <a:ext cx="5617907" cy="1046440"/>
          </a:xfrm>
          <a:prstGeom prst="rect">
            <a:avLst/>
          </a:prstGeom>
          <a:noFill/>
        </p:spPr>
        <p:txBody>
          <a:bodyPr wrap="none" rtlCol="0">
            <a:spAutoFit/>
          </a:bodyPr>
          <a:lstStyle/>
          <a:p>
            <a:r>
              <a:rPr lang="en-US" sz="6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18-Month Plan</a:t>
            </a:r>
            <a:endParaRPr lang="en-US" sz="6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12" name="TextBox 11"/>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40</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13261842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hoto-1414170562806-9d670e90c091.jpe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100000">
                        <a14:foregroundMark x1="0" y1="78607" x2="55137" y2="67828"/>
                        <a14:foregroundMark x1="23147" y1="87728" x2="1040" y2="99834"/>
                        <a14:foregroundMark x1="5852" y1="21891" x2="0" y2="37977"/>
                      </a14:backgroundRemoval>
                    </a14:imgEffect>
                    <a14:imgEffect>
                      <a14:sharpenSoften amount="-65000"/>
                    </a14:imgEffect>
                  </a14:imgLayer>
                </a14:imgProps>
              </a:ext>
              <a:ext uri="{28A0092B-C50C-407E-A947-70E740481C1C}">
                <a14:useLocalDpi xmlns:a14="http://schemas.microsoft.com/office/drawing/2010/main"/>
              </a:ext>
            </a:extLst>
          </a:blip>
          <a:srcRect/>
          <a:stretch/>
        </p:blipFill>
        <p:spPr>
          <a:xfrm>
            <a:off x="-29411" y="-13910"/>
            <a:ext cx="9197234" cy="6976224"/>
          </a:xfrm>
          <a:prstGeom prst="rect">
            <a:avLst/>
          </a:prstGeom>
        </p:spPr>
      </p:pic>
      <p:pic>
        <p:nvPicPr>
          <p:cNvPr id="2" name="Picture 1" descr="photo-1414170562806-9d670e90c091.jpeg"/>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308" b="99692" l="0" r="100000">
                        <a14:foregroundMark x1="95444" y1="96462" x2="95444" y2="96462"/>
                        <a14:foregroundMark x1="56659" y1="58462" x2="56659" y2="58462"/>
                        <a14:backgroundMark x1="0" y1="89385" x2="64953" y2="45846"/>
                      </a14:backgroundRemoval>
                    </a14:imgEffect>
                  </a14:imgLayer>
                </a14:imgProps>
              </a:ext>
              <a:ext uri="{28A0092B-C50C-407E-A947-70E740481C1C}">
                <a14:useLocalDpi xmlns:a14="http://schemas.microsoft.com/office/drawing/2010/main"/>
              </a:ext>
            </a:extLst>
          </a:blip>
          <a:srcRect/>
          <a:stretch/>
        </p:blipFill>
        <p:spPr>
          <a:xfrm>
            <a:off x="-29411" y="-13910"/>
            <a:ext cx="9197234" cy="6976224"/>
          </a:xfrm>
          <a:prstGeom prst="rect">
            <a:avLst/>
          </a:prstGeom>
        </p:spPr>
      </p:pic>
      <p:sp>
        <p:nvSpPr>
          <p:cNvPr id="3" name="Teardrop 2"/>
          <p:cNvSpPr/>
          <p:nvPr/>
        </p:nvSpPr>
        <p:spPr>
          <a:xfrm rot="8100000">
            <a:off x="1375462" y="4769806"/>
            <a:ext cx="633037" cy="631195"/>
          </a:xfrm>
          <a:prstGeom prst="teardrop">
            <a:avLst>
              <a:gd name="adj" fmla="val 198013"/>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37651" y="3113632"/>
            <a:ext cx="2414470" cy="1569660"/>
          </a:xfrm>
          <a:prstGeom prst="rect">
            <a:avLst/>
          </a:prstGeom>
          <a:noFill/>
        </p:spPr>
        <p:txBody>
          <a:bodyPr wrap="square" rtlCol="0">
            <a:spAutoFit/>
          </a:bodyPr>
          <a:lstStyle/>
          <a:p>
            <a:pPr algn="ctr"/>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Raise $N Million in Seed</a:t>
            </a:r>
            <a:endParaRPr lang="en-US" sz="32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13" name="Teardrop 12"/>
          <p:cNvSpPr/>
          <p:nvPr/>
        </p:nvSpPr>
        <p:spPr>
          <a:xfrm rot="8100000">
            <a:off x="4094599" y="3612101"/>
            <a:ext cx="633037" cy="631195"/>
          </a:xfrm>
          <a:prstGeom prst="teardrop">
            <a:avLst>
              <a:gd name="adj" fmla="val 198013"/>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203316" y="2410449"/>
            <a:ext cx="2414470" cy="1077218"/>
          </a:xfrm>
          <a:prstGeom prst="rect">
            <a:avLst/>
          </a:prstGeom>
          <a:noFill/>
        </p:spPr>
        <p:txBody>
          <a:bodyPr wrap="square" rtlCol="0">
            <a:spAutoFit/>
          </a:bodyPr>
          <a:lstStyle/>
          <a:p>
            <a:pPr algn="ctr"/>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Grow X Part of Business</a:t>
            </a:r>
            <a:endParaRPr lang="en-US" sz="32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15" name="Teardrop 14"/>
          <p:cNvSpPr/>
          <p:nvPr/>
        </p:nvSpPr>
        <p:spPr>
          <a:xfrm rot="8100000">
            <a:off x="6509069" y="1987907"/>
            <a:ext cx="633037" cy="631195"/>
          </a:xfrm>
          <a:prstGeom prst="teardrop">
            <a:avLst>
              <a:gd name="adj" fmla="val 198013"/>
            </a:avLst>
          </a:prstGeom>
          <a:solidFill>
            <a:srgbClr val="FFDB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617786" y="786255"/>
            <a:ext cx="2414470" cy="1077218"/>
          </a:xfrm>
          <a:prstGeom prst="rect">
            <a:avLst/>
          </a:prstGeom>
          <a:noFill/>
        </p:spPr>
        <p:txBody>
          <a:bodyPr wrap="square" rtlCol="0">
            <a:spAutoFit/>
          </a:bodyPr>
          <a:lstStyle/>
          <a:p>
            <a:pPr algn="ctr"/>
            <a:r>
              <a:rPr lang="en-US" sz="3200" b="1" dirty="0" smtClean="0">
                <a:solidFill>
                  <a:srgbClr val="FFDB12"/>
                </a:solidFill>
                <a:effectLst>
                  <a:outerShdw blurRad="50800" dist="38100" dir="2700000" algn="tl" rotWithShape="0">
                    <a:prstClr val="black">
                      <a:alpha val="40000"/>
                    </a:prstClr>
                  </a:outerShdw>
                </a:effectLst>
                <a:latin typeface="Helvetica Light"/>
                <a:cs typeface="Helvetica Light"/>
              </a:rPr>
              <a:t>Achieve Z Key Results</a:t>
            </a:r>
            <a:endParaRPr lang="en-US" sz="32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18" name="Rounded Rectangle 17"/>
          <p:cNvSpPr/>
          <p:nvPr/>
        </p:nvSpPr>
        <p:spPr>
          <a:xfrm>
            <a:off x="2469916" y="5487590"/>
            <a:ext cx="6169923" cy="998895"/>
          </a:xfrm>
          <a:prstGeom prst="roundRect">
            <a:avLst/>
          </a:prstGeom>
          <a:solidFill>
            <a:srgbClr val="FFFFFF"/>
          </a:solidFill>
          <a:ln>
            <a:solidFill>
              <a:srgbClr val="3498E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568998" y="5492274"/>
            <a:ext cx="6044104" cy="954107"/>
          </a:xfrm>
          <a:prstGeom prst="rect">
            <a:avLst/>
          </a:prstGeom>
          <a:noFill/>
        </p:spPr>
        <p:txBody>
          <a:bodyPr wrap="square" rtlCol="0">
            <a:spAutoFit/>
          </a:bodyPr>
          <a:lstStyle/>
          <a:p>
            <a:r>
              <a:rPr lang="en-US" sz="1400" b="1" dirty="0" smtClean="0">
                <a:solidFill>
                  <a:srgbClr val="3498E0"/>
                </a:solidFill>
                <a:latin typeface="Times New Roman"/>
                <a:cs typeface="Times New Roman"/>
              </a:rPr>
              <a:t>Remember, you should be prepared to speak more to each point in your pitch. </a:t>
            </a:r>
            <a:r>
              <a:rPr lang="en-US" sz="1400" b="1" dirty="0">
                <a:solidFill>
                  <a:srgbClr val="3498E0"/>
                </a:solidFill>
                <a:latin typeface="Times New Roman"/>
                <a:cs typeface="Times New Roman"/>
              </a:rPr>
              <a:t>O</a:t>
            </a:r>
            <a:r>
              <a:rPr lang="en-US" sz="1400" b="1" dirty="0" smtClean="0">
                <a:solidFill>
                  <a:srgbClr val="3498E0"/>
                </a:solidFill>
                <a:latin typeface="Times New Roman"/>
                <a:cs typeface="Times New Roman"/>
              </a:rPr>
              <a:t>therwise, it can feel like a gross oversimplification. For this slide, you should demonstrate that you understand the key levers you need to pull to gain traction and successfully reach your Series A round or other milestones.</a:t>
            </a:r>
            <a:endParaRPr lang="en-US" sz="1400" b="1" dirty="0">
              <a:solidFill>
                <a:srgbClr val="3498E0"/>
              </a:solidFill>
              <a:latin typeface="Times New Roman"/>
              <a:cs typeface="Times New Roman"/>
            </a:endParaRPr>
          </a:p>
        </p:txBody>
      </p:sp>
      <p:sp>
        <p:nvSpPr>
          <p:cNvPr id="21" name="TextBox 20"/>
          <p:cNvSpPr txBox="1"/>
          <p:nvPr/>
        </p:nvSpPr>
        <p:spPr>
          <a:xfrm>
            <a:off x="98793" y="346364"/>
            <a:ext cx="5617907" cy="1046440"/>
          </a:xfrm>
          <a:prstGeom prst="rect">
            <a:avLst/>
          </a:prstGeom>
          <a:noFill/>
        </p:spPr>
        <p:txBody>
          <a:bodyPr wrap="none" rtlCol="0">
            <a:spAutoFit/>
          </a:bodyPr>
          <a:lstStyle/>
          <a:p>
            <a:r>
              <a:rPr lang="en-US" sz="6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18-Month Plan</a:t>
            </a:r>
            <a:endParaRPr lang="en-US" sz="6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20" name="TextBox 19"/>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40</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7229103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alphaModFix amt="90000"/>
            <a:extLst>
              <a:ext uri="{BEBA8EAE-BF5A-486C-A8C5-ECC9F3942E4B}">
                <a14:imgProps xmlns:a14="http://schemas.microsoft.com/office/drawing/2010/main">
                  <a14:imgLayer r:embed="rId3">
                    <a14:imgEffect>
                      <a14:sharpenSoften amount="-40000"/>
                    </a14:imgEffect>
                    <a14:imgEffect>
                      <a14:brightnessContrast bright="-11000"/>
                    </a14:imgEffect>
                  </a14:imgLayer>
                </a14:imgProps>
              </a:ex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40" name="Rectangle 39"/>
          <p:cNvSpPr/>
          <p:nvPr/>
        </p:nvSpPr>
        <p:spPr>
          <a:xfrm>
            <a:off x="0" y="4017308"/>
            <a:ext cx="9144000" cy="10200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4970223" y="4882867"/>
            <a:ext cx="3075586" cy="1642742"/>
          </a:xfrm>
          <a:prstGeom prst="rect">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970223" y="2565122"/>
            <a:ext cx="3075586" cy="1642742"/>
          </a:xfrm>
          <a:prstGeom prst="rect">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308692" y="4882867"/>
            <a:ext cx="3075586" cy="1642742"/>
          </a:xfrm>
          <a:prstGeom prst="rect">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309256" y="2565122"/>
            <a:ext cx="3075586" cy="1642742"/>
          </a:xfrm>
          <a:prstGeom prst="rect">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acunzo_01.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70223" y="4882867"/>
            <a:ext cx="1258987" cy="1622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beisel_01 copy.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09256" y="4883164"/>
            <a:ext cx="1258987" cy="1622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robgo-hitchhikers.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70223" y="2565122"/>
            <a:ext cx="1258987" cy="1622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hower_01 copy.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09256" y="2565122"/>
            <a:ext cx="1279185" cy="16427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p:cNvSpPr txBox="1"/>
          <p:nvPr/>
        </p:nvSpPr>
        <p:spPr>
          <a:xfrm>
            <a:off x="2626050" y="4952286"/>
            <a:ext cx="1767950" cy="430887"/>
          </a:xfrm>
          <a:prstGeom prst="rect">
            <a:avLst/>
          </a:prstGeom>
          <a:noFill/>
          <a:effectLst/>
        </p:spPr>
        <p:txBody>
          <a:bodyPr wrap="none" rtlCol="0">
            <a:spAutoFit/>
          </a:bodyPr>
          <a:lstStyle/>
          <a:p>
            <a:r>
              <a:rPr lang="en-US" sz="2200" dirty="0" smtClean="0">
                <a:solidFill>
                  <a:srgbClr val="404040"/>
                </a:solidFill>
                <a:latin typeface="Helvetica Light"/>
                <a:cs typeface="Helvetica Light"/>
              </a:rPr>
              <a:t>David Beisel</a:t>
            </a:r>
            <a:endParaRPr lang="en-US" sz="2200" dirty="0">
              <a:solidFill>
                <a:srgbClr val="404040"/>
              </a:solidFill>
              <a:latin typeface="Helvetica Light"/>
              <a:cs typeface="Helvetica Light"/>
            </a:endParaRPr>
          </a:p>
        </p:txBody>
      </p:sp>
      <p:sp>
        <p:nvSpPr>
          <p:cNvPr id="22" name="TextBox 21"/>
          <p:cNvSpPr txBox="1"/>
          <p:nvPr/>
        </p:nvSpPr>
        <p:spPr>
          <a:xfrm>
            <a:off x="6288840" y="4952286"/>
            <a:ext cx="1658785" cy="430887"/>
          </a:xfrm>
          <a:prstGeom prst="rect">
            <a:avLst/>
          </a:prstGeom>
          <a:noFill/>
          <a:effectLst/>
        </p:spPr>
        <p:txBody>
          <a:bodyPr wrap="none" rtlCol="0">
            <a:spAutoFit/>
          </a:bodyPr>
          <a:lstStyle/>
          <a:p>
            <a:r>
              <a:rPr lang="en-US" sz="2200" dirty="0" smtClean="0">
                <a:solidFill>
                  <a:srgbClr val="404040"/>
                </a:solidFill>
                <a:latin typeface="Helvetica Light"/>
                <a:cs typeface="Helvetica Light"/>
              </a:rPr>
              <a:t>Jay Acunzo</a:t>
            </a:r>
            <a:endParaRPr lang="en-US" sz="2200" dirty="0">
              <a:solidFill>
                <a:srgbClr val="404040"/>
              </a:solidFill>
              <a:latin typeface="Helvetica Light"/>
              <a:cs typeface="Helvetica Light"/>
            </a:endParaRPr>
          </a:p>
        </p:txBody>
      </p:sp>
      <p:sp>
        <p:nvSpPr>
          <p:cNvPr id="23" name="TextBox 22"/>
          <p:cNvSpPr txBox="1"/>
          <p:nvPr/>
        </p:nvSpPr>
        <p:spPr>
          <a:xfrm>
            <a:off x="6512748" y="2609856"/>
            <a:ext cx="1156876" cy="430887"/>
          </a:xfrm>
          <a:prstGeom prst="rect">
            <a:avLst/>
          </a:prstGeom>
          <a:noFill/>
          <a:effectLst/>
        </p:spPr>
        <p:txBody>
          <a:bodyPr wrap="none" rtlCol="0">
            <a:spAutoFit/>
          </a:bodyPr>
          <a:lstStyle/>
          <a:p>
            <a:r>
              <a:rPr lang="en-US" sz="2200" dirty="0" smtClean="0">
                <a:solidFill>
                  <a:srgbClr val="404040"/>
                </a:solidFill>
                <a:latin typeface="Helvetica Light"/>
                <a:cs typeface="Helvetica Light"/>
              </a:rPr>
              <a:t>Rob Go</a:t>
            </a:r>
            <a:endParaRPr lang="en-US" sz="2200" dirty="0">
              <a:solidFill>
                <a:srgbClr val="404040"/>
              </a:solidFill>
              <a:latin typeface="Helvetica Light"/>
              <a:cs typeface="Helvetica Light"/>
            </a:endParaRPr>
          </a:p>
        </p:txBody>
      </p:sp>
      <p:sp>
        <p:nvSpPr>
          <p:cNvPr id="24" name="TextBox 23"/>
          <p:cNvSpPr txBox="1"/>
          <p:nvPr/>
        </p:nvSpPr>
        <p:spPr>
          <a:xfrm>
            <a:off x="2697360" y="2609856"/>
            <a:ext cx="1548746" cy="430887"/>
          </a:xfrm>
          <a:prstGeom prst="rect">
            <a:avLst/>
          </a:prstGeom>
          <a:noFill/>
          <a:effectLst/>
        </p:spPr>
        <p:txBody>
          <a:bodyPr wrap="none" rtlCol="0">
            <a:spAutoFit/>
          </a:bodyPr>
          <a:lstStyle/>
          <a:p>
            <a:r>
              <a:rPr lang="en-US" sz="2200" dirty="0" smtClean="0">
                <a:solidFill>
                  <a:schemeClr val="tx1">
                    <a:lumMod val="75000"/>
                    <a:lumOff val="25000"/>
                  </a:schemeClr>
                </a:solidFill>
                <a:latin typeface="Helvetica Light"/>
                <a:cs typeface="Helvetica Light"/>
              </a:rPr>
              <a:t>Lee Hower</a:t>
            </a:r>
            <a:endParaRPr lang="en-US" sz="2200" dirty="0">
              <a:solidFill>
                <a:schemeClr val="tx1">
                  <a:lumMod val="75000"/>
                  <a:lumOff val="25000"/>
                </a:schemeClr>
              </a:solidFill>
              <a:latin typeface="Helvetica Light"/>
              <a:cs typeface="Helvetica Light"/>
            </a:endParaRPr>
          </a:p>
        </p:txBody>
      </p:sp>
      <p:pic>
        <p:nvPicPr>
          <p:cNvPr id="25" name="Picture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08041" y="5608783"/>
            <a:ext cx="1357788" cy="371218"/>
          </a:xfrm>
          <a:prstGeom prst="rect">
            <a:avLst/>
          </a:prstGeom>
          <a:effectLst/>
        </p:spPr>
      </p:pic>
      <p:pic>
        <p:nvPicPr>
          <p:cNvPr id="26" name="Picture 2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07337" y="6117228"/>
            <a:ext cx="1359197" cy="216792"/>
          </a:xfrm>
          <a:prstGeom prst="rect">
            <a:avLst/>
          </a:prstGeom>
          <a:effectLst/>
        </p:spPr>
      </p:pic>
      <p:pic>
        <p:nvPicPr>
          <p:cNvPr id="27" name="Picture 2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69209" y="3139747"/>
            <a:ext cx="843955" cy="337582"/>
          </a:xfrm>
          <a:prstGeom prst="rect">
            <a:avLst/>
          </a:prstGeom>
          <a:effectLst/>
        </p:spPr>
      </p:pic>
      <p:pic>
        <p:nvPicPr>
          <p:cNvPr id="28" name="Picture 27"/>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744657" y="3571905"/>
            <a:ext cx="693058" cy="459083"/>
          </a:xfrm>
          <a:prstGeom prst="rect">
            <a:avLst/>
          </a:prstGeom>
          <a:effectLst/>
        </p:spPr>
      </p:pic>
      <p:pic>
        <p:nvPicPr>
          <p:cNvPr id="29" name="Picture 2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559640" y="5577478"/>
            <a:ext cx="1117185" cy="394545"/>
          </a:xfrm>
          <a:prstGeom prst="rect">
            <a:avLst/>
          </a:prstGeom>
          <a:effectLst/>
        </p:spPr>
      </p:pic>
      <p:pic>
        <p:nvPicPr>
          <p:cNvPr id="30" name="Picture 2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573004" y="6037692"/>
            <a:ext cx="1060704" cy="307482"/>
          </a:xfrm>
          <a:prstGeom prst="rect">
            <a:avLst/>
          </a:prstGeom>
          <a:effectLst/>
        </p:spPr>
      </p:pic>
      <p:pic>
        <p:nvPicPr>
          <p:cNvPr id="31" name="Picture 3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910081" y="3198770"/>
            <a:ext cx="1123304" cy="272316"/>
          </a:xfrm>
          <a:prstGeom prst="rect">
            <a:avLst/>
          </a:prstGeom>
          <a:effectLst/>
        </p:spPr>
      </p:pic>
      <p:pic>
        <p:nvPicPr>
          <p:cNvPr id="32" name="Picture 3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954673" y="3624775"/>
            <a:ext cx="1034120" cy="403953"/>
          </a:xfrm>
          <a:prstGeom prst="rect">
            <a:avLst/>
          </a:prstGeom>
          <a:effectLst/>
        </p:spPr>
      </p:pic>
      <p:pic>
        <p:nvPicPr>
          <p:cNvPr id="11" name="Picture 10" descr="UPDATED nextview logo - big.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67454" y="4289952"/>
            <a:ext cx="1809092" cy="483827"/>
          </a:xfrm>
          <a:prstGeom prst="rect">
            <a:avLst/>
          </a:prstGeom>
          <a:noFill/>
          <a:ln>
            <a:noFill/>
          </a:ln>
          <a:effectLst/>
        </p:spPr>
      </p:pic>
      <p:sp>
        <p:nvSpPr>
          <p:cNvPr id="38" name="TextBox 37"/>
          <p:cNvSpPr txBox="1"/>
          <p:nvPr/>
        </p:nvSpPr>
        <p:spPr>
          <a:xfrm>
            <a:off x="98793" y="346364"/>
            <a:ext cx="3837496" cy="1046440"/>
          </a:xfrm>
          <a:prstGeom prst="rect">
            <a:avLst/>
          </a:prstGeom>
          <a:noFill/>
        </p:spPr>
        <p:txBody>
          <a:bodyPr wrap="none" rtlCol="0">
            <a:spAutoFit/>
          </a:bodyPr>
          <a:lstStyle/>
          <a:p>
            <a:r>
              <a:rPr lang="en-US" sz="6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Our Team</a:t>
            </a:r>
            <a:endParaRPr lang="en-US" sz="6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39" name="TextBox 38"/>
          <p:cNvSpPr txBox="1"/>
          <p:nvPr/>
        </p:nvSpPr>
        <p:spPr>
          <a:xfrm>
            <a:off x="508000" y="1166629"/>
            <a:ext cx="7537809" cy="954107"/>
          </a:xfrm>
          <a:prstGeom prst="rect">
            <a:avLst/>
          </a:prstGeom>
          <a:noFill/>
        </p:spPr>
        <p:txBody>
          <a:bodyPr wrap="square" rtlCol="0">
            <a:spAutoFit/>
          </a:bodyPr>
          <a:lstStyle/>
          <a:p>
            <a:r>
              <a:rPr lang="en-US" sz="2800" b="1" dirty="0" smtClean="0">
                <a:solidFill>
                  <a:schemeClr val="bg1">
                    <a:lumMod val="95000"/>
                  </a:schemeClr>
                </a:solidFill>
                <a:effectLst>
                  <a:outerShdw blurRad="50800" dist="38100" dir="2700000" algn="tl" rotWithShape="0">
                    <a:prstClr val="black">
                      <a:alpha val="40000"/>
                    </a:prstClr>
                  </a:outerShdw>
                </a:effectLst>
                <a:latin typeface="Helvetica Light"/>
                <a:cs typeface="Helvetica Light"/>
              </a:rPr>
              <a:t>deep expertise and decades of combined experience in raising/investing seed capital</a:t>
            </a:r>
            <a:endParaRPr lang="en-US" sz="2800" b="1" dirty="0">
              <a:solidFill>
                <a:srgbClr val="FFDB12"/>
              </a:solidFill>
              <a:effectLst>
                <a:outerShdw blurRad="50800" dist="38100" dir="2700000" algn="tl" rotWithShape="0">
                  <a:prstClr val="black">
                    <a:alpha val="40000"/>
                  </a:prstClr>
                </a:outerShdw>
              </a:effectLst>
              <a:latin typeface="Helvetica Light"/>
              <a:cs typeface="Helvetica Light"/>
            </a:endParaRPr>
          </a:p>
        </p:txBody>
      </p:sp>
      <p:sp>
        <p:nvSpPr>
          <p:cNvPr id="33" name="TextBox 32"/>
          <p:cNvSpPr txBox="1"/>
          <p:nvPr/>
        </p:nvSpPr>
        <p:spPr>
          <a:xfrm>
            <a:off x="8729579" y="6435196"/>
            <a:ext cx="441351" cy="369332"/>
          </a:xfrm>
          <a:prstGeom prst="rect">
            <a:avLst/>
          </a:prstGeom>
          <a:noFill/>
        </p:spPr>
        <p:txBody>
          <a:bodyPr wrap="none" rtlCol="0">
            <a:spAutoFit/>
          </a:bodyPr>
          <a:lstStyle/>
          <a:p>
            <a:r>
              <a:rPr lang="en-US" dirty="0" smtClean="0">
                <a:solidFill>
                  <a:schemeClr val="bg1"/>
                </a:solidFill>
                <a:latin typeface="Helvetica Light"/>
                <a:cs typeface="Helvetica Light"/>
              </a:rPr>
              <a:t>41</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41727029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ow.jpeg"/>
          <p:cNvPicPr>
            <a:picLocks noChangeAspect="1"/>
          </p:cNvPicPr>
          <p:nvPr/>
        </p:nvPicPr>
        <p:blipFill>
          <a:blip r:embed="rId3">
            <a:extLst>
              <a:ext uri="{BEBA8EAE-BF5A-486C-A8C5-ECC9F3942E4B}">
                <a14:imgProps xmlns:a14="http://schemas.microsoft.com/office/drawing/2010/main">
                  <a14:imgLayer r:embed="rId4">
                    <a14:imgEffect>
                      <a14:artisticChalkSketch trans="36000"/>
                    </a14:imgEffect>
                    <a14:imgEffect>
                      <a14:brightnessContrast bright="-24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785679" y="2443133"/>
            <a:ext cx="7572643" cy="1969770"/>
          </a:xfrm>
          <a:prstGeom prst="rect">
            <a:avLst/>
          </a:prstGeom>
          <a:noFill/>
        </p:spPr>
        <p:txBody>
          <a:bodyPr wrap="none" rtlCol="0">
            <a:spAutoFit/>
          </a:bodyPr>
          <a:lstStyle/>
          <a:p>
            <a:pPr algn="ctr"/>
            <a:r>
              <a:rPr lang="en-US" sz="12200" b="1" dirty="0" smtClean="0">
                <a:solidFill>
                  <a:schemeClr val="bg1">
                    <a:lumMod val="95000"/>
                  </a:schemeClr>
                </a:solidFill>
                <a:effectLst>
                  <a:outerShdw blurRad="50800" dist="38100" dir="2700000" algn="tl" rotWithShape="0">
                    <a:prstClr val="black">
                      <a:alpha val="40000"/>
                    </a:prstClr>
                  </a:outerShdw>
                </a:effectLst>
                <a:latin typeface="Helvetica"/>
                <a:cs typeface="Helvetica"/>
              </a:rPr>
              <a:t>The Show</a:t>
            </a:r>
            <a:endParaRPr lang="en-US" sz="12200" b="1" dirty="0">
              <a:solidFill>
                <a:schemeClr val="bg1">
                  <a:lumMod val="95000"/>
                </a:schemeClr>
              </a:solidFill>
              <a:effectLst>
                <a:outerShdw blurRad="50800" dist="38100" dir="2700000" algn="tl" rotWithShape="0">
                  <a:prstClr val="black">
                    <a:alpha val="40000"/>
                  </a:prstClr>
                </a:outerShdw>
              </a:effectLst>
              <a:latin typeface="Helvetica"/>
              <a:cs typeface="Helvetica"/>
            </a:endParaRPr>
          </a:p>
        </p:txBody>
      </p:sp>
      <p:sp>
        <p:nvSpPr>
          <p:cNvPr id="8" name="TextBox 7"/>
          <p:cNvSpPr txBox="1"/>
          <p:nvPr/>
        </p:nvSpPr>
        <p:spPr>
          <a:xfrm>
            <a:off x="785679" y="1750635"/>
            <a:ext cx="7572643" cy="1384995"/>
          </a:xfrm>
          <a:prstGeom prst="rect">
            <a:avLst/>
          </a:prstGeom>
          <a:noFill/>
        </p:spPr>
        <p:txBody>
          <a:bodyPr wrap="square" rtlCol="0">
            <a:spAutoFit/>
          </a:bodyPr>
          <a:lstStyle/>
          <a:p>
            <a:pPr algn="ctr"/>
            <a:r>
              <a:rPr lang="en-US" sz="2800" b="1" dirty="0" smtClean="0">
                <a:solidFill>
                  <a:srgbClr val="FFDB12"/>
                </a:solidFill>
                <a:effectLst>
                  <a:outerShdw blurRad="50800" dist="38100" dir="2700000" algn="tl" rotWithShape="0">
                    <a:prstClr val="black">
                      <a:alpha val="40000"/>
                    </a:prstClr>
                  </a:outerShdw>
                </a:effectLst>
                <a:latin typeface="Helvetica"/>
                <a:cs typeface="Helvetica"/>
              </a:rPr>
              <a:t>Our mission is to help entrepreneurs everywhere tell better stories</a:t>
            </a:r>
            <a:r>
              <a:rPr lang="en-US" sz="2800" b="1" dirty="0">
                <a:solidFill>
                  <a:srgbClr val="FFDB12"/>
                </a:solidFill>
                <a:effectLst>
                  <a:outerShdw blurRad="50800" dist="38100" dir="2700000" algn="tl" rotWithShape="0">
                    <a:prstClr val="black">
                      <a:alpha val="40000"/>
                    </a:prstClr>
                  </a:outerShdw>
                </a:effectLst>
                <a:latin typeface="Helvetica"/>
                <a:cs typeface="Helvetica"/>
              </a:rPr>
              <a:t> </a:t>
            </a:r>
            <a:r>
              <a:rPr lang="en-US" sz="2800" b="1" dirty="0" smtClean="0">
                <a:solidFill>
                  <a:srgbClr val="FFDB12"/>
                </a:solidFill>
                <a:effectLst>
                  <a:outerShdw blurRad="50800" dist="38100" dir="2700000" algn="tl" rotWithShape="0">
                    <a:prstClr val="black">
                      <a:alpha val="40000"/>
                    </a:prstClr>
                  </a:outerShdw>
                </a:effectLst>
                <a:latin typeface="Helvetica"/>
                <a:cs typeface="Helvetica"/>
              </a:rPr>
              <a:t>to succeed.</a:t>
            </a:r>
            <a:endParaRPr lang="en-US" sz="2800" dirty="0"/>
          </a:p>
          <a:p>
            <a:pPr algn="ctr"/>
            <a:r>
              <a:rPr lang="en-US" sz="2800" b="1" dirty="0" smtClean="0">
                <a:solidFill>
                  <a:srgbClr val="FFDB12"/>
                </a:solidFill>
                <a:effectLst>
                  <a:outerShdw blurRad="50800" dist="38100" dir="2700000" algn="tl" rotWithShape="0">
                    <a:prstClr val="black">
                      <a:alpha val="40000"/>
                    </a:prstClr>
                  </a:outerShdw>
                </a:effectLst>
                <a:latin typeface="Helvetica"/>
                <a:cs typeface="Helvetica"/>
              </a:rPr>
              <a:t> </a:t>
            </a:r>
            <a:endParaRPr lang="en-US" sz="2800" b="1" dirty="0">
              <a:solidFill>
                <a:srgbClr val="FFDB12"/>
              </a:solidFill>
              <a:effectLst>
                <a:outerShdw blurRad="50800" dist="38100" dir="2700000" algn="tl" rotWithShape="0">
                  <a:prstClr val="black">
                    <a:alpha val="40000"/>
                  </a:prstClr>
                </a:outerShdw>
              </a:effectLst>
              <a:latin typeface="Helvetica"/>
              <a:cs typeface="Helvetica"/>
            </a:endParaRPr>
          </a:p>
        </p:txBody>
      </p:sp>
      <p:sp>
        <p:nvSpPr>
          <p:cNvPr id="7" name="TextBox 6"/>
          <p:cNvSpPr txBox="1"/>
          <p:nvPr/>
        </p:nvSpPr>
        <p:spPr>
          <a:xfrm>
            <a:off x="0" y="5161865"/>
            <a:ext cx="9029811" cy="1200329"/>
          </a:xfrm>
          <a:prstGeom prst="rect">
            <a:avLst/>
          </a:prstGeom>
          <a:noFill/>
        </p:spPr>
        <p:txBody>
          <a:bodyPr wrap="square" rtlCol="0">
            <a:spAutoFit/>
          </a:bodyPr>
          <a:lstStyle/>
          <a:p>
            <a:pPr algn="ctr"/>
            <a:r>
              <a:rPr lang="en-US" dirty="0" smtClean="0">
                <a:solidFill>
                  <a:schemeClr val="bg1"/>
                </a:solidFill>
                <a:latin typeface="Helvetica Light"/>
                <a:cs typeface="Helvetica Light"/>
              </a:rPr>
              <a:t>Contact: </a:t>
            </a:r>
            <a:r>
              <a:rPr lang="en-US" dirty="0" err="1" smtClean="0">
                <a:solidFill>
                  <a:schemeClr val="bg1"/>
                </a:solidFill>
                <a:latin typeface="Helvetica Light"/>
                <a:cs typeface="Helvetica Light"/>
              </a:rPr>
              <a:t>example@example.com</a:t>
            </a:r>
            <a:endParaRPr lang="en-US" dirty="0" smtClean="0">
              <a:solidFill>
                <a:schemeClr val="bg1"/>
              </a:solidFill>
              <a:latin typeface="Helvetica Light"/>
              <a:cs typeface="Helvetica Light"/>
            </a:endParaRPr>
          </a:p>
          <a:p>
            <a:pPr algn="ctr"/>
            <a:r>
              <a:rPr lang="en-US" dirty="0" smtClean="0">
                <a:solidFill>
                  <a:schemeClr val="bg1"/>
                </a:solidFill>
                <a:latin typeface="Helvetica Light"/>
                <a:cs typeface="Helvetica Light"/>
              </a:rPr>
              <a:t>555-555-5555</a:t>
            </a:r>
          </a:p>
          <a:p>
            <a:pPr algn="ctr"/>
            <a:r>
              <a:rPr lang="en-US" dirty="0" err="1" smtClean="0">
                <a:solidFill>
                  <a:schemeClr val="bg1"/>
                </a:solidFill>
                <a:latin typeface="Helvetica Light"/>
                <a:cs typeface="Helvetica Light"/>
              </a:rPr>
              <a:t>ViewFromSeed.com</a:t>
            </a:r>
            <a:endParaRPr lang="en-US" dirty="0" smtClean="0">
              <a:solidFill>
                <a:schemeClr val="bg1"/>
              </a:solidFill>
              <a:latin typeface="Helvetica Light"/>
              <a:cs typeface="Helvetica Light"/>
            </a:endParaRPr>
          </a:p>
          <a:p>
            <a:pPr algn="ctr"/>
            <a:r>
              <a:rPr lang="en-US" dirty="0" smtClean="0">
                <a:solidFill>
                  <a:schemeClr val="bg1"/>
                </a:solidFill>
                <a:latin typeface="Helvetica Light"/>
                <a:cs typeface="Helvetica Light"/>
              </a:rPr>
              <a:t>@</a:t>
            </a:r>
            <a:r>
              <a:rPr lang="en-US" dirty="0" err="1" smtClean="0">
                <a:solidFill>
                  <a:schemeClr val="bg1"/>
                </a:solidFill>
                <a:latin typeface="Helvetica Light"/>
                <a:cs typeface="Helvetica Light"/>
              </a:rPr>
              <a:t>NextViewVC</a:t>
            </a:r>
            <a:endParaRPr lang="en-US" dirty="0">
              <a:solidFill>
                <a:schemeClr val="bg1"/>
              </a:solidFill>
              <a:latin typeface="Helvetica Light"/>
              <a:cs typeface="Helvetica Light"/>
            </a:endParaRPr>
          </a:p>
        </p:txBody>
      </p:sp>
    </p:spTree>
    <p:extLst>
      <p:ext uri="{BB962C8B-B14F-4D97-AF65-F5344CB8AC3E}">
        <p14:creationId xmlns:p14="http://schemas.microsoft.com/office/powerpoint/2010/main" val="12959085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3498E0"/>
        </a:solid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4294967295"/>
          </p:nvPr>
        </p:nvSpPr>
        <p:spPr>
          <a:xfrm>
            <a:off x="1605101" y="1584270"/>
            <a:ext cx="5933798" cy="531839"/>
          </a:xfrm>
        </p:spPr>
        <p:txBody>
          <a:bodyPr>
            <a:noAutofit/>
          </a:bodyPr>
          <a:lstStyle/>
          <a:p>
            <a:pPr marL="0" indent="0" algn="dist">
              <a:buNone/>
            </a:pPr>
            <a:r>
              <a:rPr lang="en-US" sz="3000" b="1" spc="300" dirty="0" smtClean="0">
                <a:solidFill>
                  <a:schemeClr val="bg1"/>
                </a:solidFill>
                <a:effectLst>
                  <a:outerShdw blurRad="50800" dist="38100" dir="2700000" algn="tl" rotWithShape="0">
                    <a:prstClr val="black">
                      <a:alpha val="40000"/>
                    </a:prstClr>
                  </a:outerShdw>
                </a:effectLst>
                <a:latin typeface="Times New Roman"/>
                <a:cs typeface="Times New Roman"/>
              </a:rPr>
              <a:t>GET MORE RESOURCES, ADVICE &amp; INSIGHTS FOR SEED-STAGE STARTUPS</a:t>
            </a:r>
            <a:endParaRPr lang="en-US" sz="3000" b="1" spc="300" dirty="0">
              <a:solidFill>
                <a:schemeClr val="bg1"/>
              </a:solidFill>
              <a:effectLst>
                <a:outerShdw blurRad="50800" dist="38100" dir="2700000" algn="tl" rotWithShape="0">
                  <a:prstClr val="black">
                    <a:alpha val="40000"/>
                  </a:prstClr>
                </a:outerShdw>
              </a:effectLst>
              <a:latin typeface="Times New Roman"/>
              <a:cs typeface="Times New Roman"/>
            </a:endParaRPr>
          </a:p>
        </p:txBody>
      </p:sp>
      <p:grpSp>
        <p:nvGrpSpPr>
          <p:cNvPr id="7" name="Group 6"/>
          <p:cNvGrpSpPr/>
          <p:nvPr/>
        </p:nvGrpSpPr>
        <p:grpSpPr>
          <a:xfrm>
            <a:off x="1604772" y="3106698"/>
            <a:ext cx="5934456" cy="87960"/>
            <a:chOff x="1756759" y="4228167"/>
            <a:chExt cx="5380398" cy="87960"/>
          </a:xfrm>
        </p:grpSpPr>
        <p:cxnSp>
          <p:nvCxnSpPr>
            <p:cNvPr id="27" name="Straight Connector 26"/>
            <p:cNvCxnSpPr/>
            <p:nvPr/>
          </p:nvCxnSpPr>
          <p:spPr>
            <a:xfrm>
              <a:off x="1756759" y="4228167"/>
              <a:ext cx="538039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756759" y="4316127"/>
              <a:ext cx="538039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31" name="Text Placeholder 7"/>
          <p:cNvSpPr>
            <a:spLocks noGrp="1"/>
          </p:cNvSpPr>
          <p:nvPr>
            <p:ph type="body" sz="quarter" idx="4294967295"/>
          </p:nvPr>
        </p:nvSpPr>
        <p:spPr>
          <a:xfrm>
            <a:off x="1249082" y="3668347"/>
            <a:ext cx="6946563" cy="368443"/>
          </a:xfrm>
        </p:spPr>
        <p:txBody>
          <a:bodyPr>
            <a:noAutofit/>
          </a:bodyPr>
          <a:lstStyle/>
          <a:p>
            <a:pPr>
              <a:buClr>
                <a:srgbClr val="FFDB12"/>
              </a:buClr>
            </a:pPr>
            <a:r>
              <a:rPr lang="en-US" spc="300" dirty="0" smtClean="0">
                <a:solidFill>
                  <a:schemeClr val="bg1"/>
                </a:solidFill>
                <a:effectLst>
                  <a:outerShdw blurRad="50800" dist="38100" dir="2700000" algn="tl" rotWithShape="0">
                    <a:prstClr val="black">
                      <a:alpha val="40000"/>
                    </a:prstClr>
                  </a:outerShdw>
                </a:effectLst>
                <a:latin typeface="Helvetica"/>
                <a:cs typeface="Helvetica"/>
              </a:rPr>
              <a:t>Visit </a:t>
            </a:r>
            <a:r>
              <a:rPr lang="en-US" b="1" spc="300" dirty="0" smtClean="0">
                <a:solidFill>
                  <a:srgbClr val="FFDB12"/>
                </a:solidFill>
                <a:effectLst>
                  <a:outerShdw blurRad="50800" dist="38100" dir="2700000" algn="tl" rotWithShape="0">
                    <a:prstClr val="black">
                      <a:alpha val="40000"/>
                    </a:prstClr>
                  </a:outerShdw>
                </a:effectLst>
                <a:latin typeface="Helvetica"/>
                <a:cs typeface="Helvetica"/>
              </a:rPr>
              <a:t>ViewFromSeed.com</a:t>
            </a:r>
          </a:p>
          <a:p>
            <a:pPr>
              <a:buClr>
                <a:srgbClr val="FFDB12"/>
              </a:buClr>
            </a:pPr>
            <a:r>
              <a:rPr lang="en-US" spc="300" dirty="0" smtClean="0">
                <a:solidFill>
                  <a:schemeClr val="bg1"/>
                </a:solidFill>
                <a:effectLst>
                  <a:outerShdw blurRad="50800" dist="38100" dir="2700000" algn="tl" rotWithShape="0">
                    <a:prstClr val="black">
                      <a:alpha val="40000"/>
                    </a:prstClr>
                  </a:outerShdw>
                </a:effectLst>
                <a:latin typeface="Helvetica"/>
                <a:cs typeface="Helvetica"/>
              </a:rPr>
              <a:t>Follow </a:t>
            </a:r>
            <a:r>
              <a:rPr lang="en-US" b="1" spc="300" dirty="0" smtClean="0">
                <a:solidFill>
                  <a:srgbClr val="FFDB12"/>
                </a:solidFill>
                <a:effectLst>
                  <a:outerShdw blurRad="50800" dist="38100" dir="2700000" algn="tl" rotWithShape="0">
                    <a:prstClr val="black">
                      <a:alpha val="40000"/>
                    </a:prstClr>
                  </a:outerShdw>
                </a:effectLst>
                <a:latin typeface="Helvetica"/>
                <a:cs typeface="Helvetica"/>
              </a:rPr>
              <a:t>@NextViewVC</a:t>
            </a:r>
            <a:endParaRPr lang="en-US" b="1" spc="300" dirty="0">
              <a:solidFill>
                <a:srgbClr val="FFDB12"/>
              </a:solidFill>
              <a:effectLst>
                <a:outerShdw blurRad="50800" dist="38100" dir="2700000" algn="tl" rotWithShape="0">
                  <a:prstClr val="black">
                    <a:alpha val="40000"/>
                  </a:prstClr>
                </a:outerShdw>
              </a:effectLst>
              <a:latin typeface="Helvetica"/>
              <a:cs typeface="Helvetica"/>
            </a:endParaRPr>
          </a:p>
        </p:txBody>
      </p:sp>
      <p:cxnSp>
        <p:nvCxnSpPr>
          <p:cNvPr id="32" name="Straight Connector 31"/>
          <p:cNvCxnSpPr/>
          <p:nvPr/>
        </p:nvCxnSpPr>
        <p:spPr>
          <a:xfrm>
            <a:off x="1604772" y="1584270"/>
            <a:ext cx="593445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28" name="Picture 27" descr="Updated NextView Logo - White Ventures.png"/>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2809296" y="5173498"/>
            <a:ext cx="3525408" cy="942842"/>
          </a:xfrm>
          <a:prstGeom prst="rect">
            <a:avLst/>
          </a:prstGeom>
          <a:effectLst>
            <a:outerShdw blurRad="50800" dist="38100" dir="2700000" algn="tl" rotWithShape="0">
              <a:prstClr val="black">
                <a:alpha val="40000"/>
              </a:prstClr>
            </a:outerShdw>
          </a:effectLst>
        </p:spPr>
      </p:pic>
      <p:pic>
        <p:nvPicPr>
          <p:cNvPr id="29" name="Picture 28" descr="GrowthGuides_final copy.png"/>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3667454" y="285852"/>
            <a:ext cx="1809092" cy="6212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52558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17478"/>
            <a:ext cx="9144000" cy="538093"/>
          </a:xfrm>
          <a:prstGeom prst="rect">
            <a:avLst/>
          </a:prstGeom>
          <a:solidFill>
            <a:schemeClr val="tx2">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a:xfrm>
            <a:off x="1656538" y="317478"/>
            <a:ext cx="6124673" cy="538093"/>
          </a:xfrm>
        </p:spPr>
        <p:txBody>
          <a:bodyPr/>
          <a:lstStyle/>
          <a:p>
            <a:r>
              <a:rPr lang="en-US" sz="3600" dirty="0" smtClean="0">
                <a:solidFill>
                  <a:schemeClr val="tx1">
                    <a:lumMod val="75000"/>
                    <a:lumOff val="25000"/>
                  </a:schemeClr>
                </a:solidFill>
              </a:rPr>
              <a:t>Go-To-Market</a:t>
            </a:r>
            <a:endParaRPr lang="en-US" sz="3600" dirty="0">
              <a:solidFill>
                <a:schemeClr val="tx1">
                  <a:lumMod val="75000"/>
                  <a:lumOff val="25000"/>
                </a:schemeClr>
              </a:solidFill>
            </a:endParaRPr>
          </a:p>
        </p:txBody>
      </p:sp>
      <p:pic>
        <p:nvPicPr>
          <p:cNvPr id="4" name="Picture 3" descr="ex.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09" y="129305"/>
            <a:ext cx="1625961" cy="742246"/>
          </a:xfrm>
          <a:prstGeom prst="rect">
            <a:avLst/>
          </a:prstGeom>
          <a:effectLst>
            <a:outerShdw blurRad="50800" dist="38100" dir="2700000" algn="tl" rotWithShape="0">
              <a:prstClr val="black">
                <a:alpha val="40000"/>
              </a:prstClr>
            </a:outerShdw>
          </a:effectLst>
        </p:spPr>
      </p:pic>
      <p:sp>
        <p:nvSpPr>
          <p:cNvPr id="15" name="Text Placeholder 5"/>
          <p:cNvSpPr txBox="1">
            <a:spLocks/>
          </p:cNvSpPr>
          <p:nvPr/>
        </p:nvSpPr>
        <p:spPr>
          <a:xfrm>
            <a:off x="766655" y="1125416"/>
            <a:ext cx="7938615" cy="2053316"/>
          </a:xfrm>
          <a:prstGeom prst="rect">
            <a:avLst/>
          </a:prstGeom>
        </p:spPr>
        <p:txBody>
          <a:bodyPr vert="horz" lIns="91440" tIns="45720" rIns="91440" bIns="45720" rtlCol="0">
            <a:normAutofit/>
          </a:bodyPr>
          <a:lstStyle>
            <a:lvl1pPr marL="514290" indent="-514290" algn="l" defTabSz="457200" rtl="0" eaLnBrk="1" latinLnBrk="0" hangingPunct="1">
              <a:lnSpc>
                <a:spcPct val="150000"/>
              </a:lnSpc>
              <a:spcBef>
                <a:spcPct val="20000"/>
              </a:spcBef>
              <a:buClr>
                <a:schemeClr val="tx1"/>
              </a:buClr>
              <a:buSzPct val="150000"/>
              <a:buFont typeface="Wingdings" charset="2"/>
              <a:buAutoNum type="arabicPlain"/>
              <a:defRPr sz="2400" b="0" i="0" kern="1200" baseline="0">
                <a:solidFill>
                  <a:schemeClr val="tx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sz="1800" dirty="0" smtClean="0">
                <a:latin typeface="Helvetica Light"/>
                <a:cs typeface="Helvetica Light"/>
              </a:rPr>
              <a:t>Total Addressable Market: </a:t>
            </a:r>
            <a:r>
              <a:rPr lang="en-US" sz="1800" dirty="0" smtClean="0">
                <a:solidFill>
                  <a:srgbClr val="40A2CB"/>
                </a:solidFill>
                <a:latin typeface="Helvetica Light"/>
                <a:cs typeface="Helvetica Light"/>
              </a:rPr>
              <a:t>[$XB industry]</a:t>
            </a:r>
          </a:p>
          <a:p>
            <a:pPr marL="0" indent="0">
              <a:lnSpc>
                <a:spcPct val="100000"/>
              </a:lnSpc>
              <a:buFont typeface="Wingdings" charset="2"/>
              <a:buNone/>
            </a:pPr>
            <a:r>
              <a:rPr lang="en-US" sz="1800" dirty="0" smtClean="0">
                <a:latin typeface="Helvetica Light"/>
                <a:cs typeface="Helvetica Light"/>
              </a:rPr>
              <a:t>Distribution Strategy: </a:t>
            </a:r>
            <a:r>
              <a:rPr lang="en-US" sz="1800" dirty="0" smtClean="0">
                <a:solidFill>
                  <a:srgbClr val="40A2CB"/>
                </a:solidFill>
                <a:latin typeface="Helvetica Light"/>
                <a:cs typeface="Helvetica Light"/>
              </a:rPr>
              <a:t>[Your unique advantage + channels you plan to test</a:t>
            </a:r>
            <a:endParaRPr lang="en-US" sz="1800" dirty="0">
              <a:solidFill>
                <a:srgbClr val="40A2CB"/>
              </a:solidFill>
              <a:latin typeface="Helvetica Light"/>
              <a:cs typeface="Helvetica Light"/>
            </a:endParaRPr>
          </a:p>
        </p:txBody>
      </p:sp>
      <p:graphicFrame>
        <p:nvGraphicFramePr>
          <p:cNvPr id="9" name="Diagram 8"/>
          <p:cNvGraphicFramePr/>
          <p:nvPr>
            <p:extLst>
              <p:ext uri="{D42A27DB-BD31-4B8C-83A1-F6EECF244321}">
                <p14:modId xmlns:p14="http://schemas.microsoft.com/office/powerpoint/2010/main" val="687076523"/>
              </p:ext>
            </p:extLst>
          </p:nvPr>
        </p:nvGraphicFramePr>
        <p:xfrm>
          <a:off x="766655" y="2250952"/>
          <a:ext cx="8150081" cy="728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p:cNvSpPr txBox="1"/>
          <p:nvPr/>
        </p:nvSpPr>
        <p:spPr>
          <a:xfrm>
            <a:off x="160531" y="3143570"/>
            <a:ext cx="1042847" cy="523220"/>
          </a:xfrm>
          <a:prstGeom prst="rect">
            <a:avLst/>
          </a:prstGeom>
          <a:noFill/>
        </p:spPr>
        <p:txBody>
          <a:bodyPr wrap="square" rtlCol="0">
            <a:spAutoFit/>
          </a:bodyPr>
          <a:lstStyle/>
          <a:p>
            <a:r>
              <a:rPr lang="en-US" sz="1400" dirty="0" smtClean="0">
                <a:solidFill>
                  <a:schemeClr val="tx1">
                    <a:lumMod val="75000"/>
                    <a:lumOff val="25000"/>
                  </a:schemeClr>
                </a:solidFill>
                <a:latin typeface="Helvetica Light"/>
                <a:cs typeface="Helvetica Light"/>
              </a:rPr>
              <a:t>Main Focus:</a:t>
            </a:r>
            <a:endParaRPr lang="en-US" sz="1400" dirty="0">
              <a:solidFill>
                <a:schemeClr val="tx1">
                  <a:lumMod val="75000"/>
                  <a:lumOff val="25000"/>
                </a:schemeClr>
              </a:solidFill>
              <a:latin typeface="Helvetica Light"/>
              <a:cs typeface="Helvetica Light"/>
            </a:endParaRPr>
          </a:p>
        </p:txBody>
      </p:sp>
      <p:sp>
        <p:nvSpPr>
          <p:cNvPr id="30" name="TextBox 29"/>
          <p:cNvSpPr txBox="1"/>
          <p:nvPr/>
        </p:nvSpPr>
        <p:spPr>
          <a:xfrm>
            <a:off x="160531" y="4616906"/>
            <a:ext cx="1256632" cy="523220"/>
          </a:xfrm>
          <a:prstGeom prst="rect">
            <a:avLst/>
          </a:prstGeom>
          <a:noFill/>
        </p:spPr>
        <p:txBody>
          <a:bodyPr wrap="square" rtlCol="0">
            <a:spAutoFit/>
          </a:bodyPr>
          <a:lstStyle/>
          <a:p>
            <a:r>
              <a:rPr lang="en-US" sz="1400" dirty="0" smtClean="0">
                <a:solidFill>
                  <a:schemeClr val="tx1">
                    <a:lumMod val="75000"/>
                    <a:lumOff val="25000"/>
                  </a:schemeClr>
                </a:solidFill>
                <a:latin typeface="Helvetica Light"/>
                <a:cs typeface="Helvetica Light"/>
              </a:rPr>
              <a:t>Priority Tasks:</a:t>
            </a:r>
            <a:endParaRPr lang="en-US" sz="1400" dirty="0">
              <a:solidFill>
                <a:schemeClr val="tx1">
                  <a:lumMod val="75000"/>
                  <a:lumOff val="25000"/>
                </a:schemeClr>
              </a:solidFill>
              <a:latin typeface="Helvetica Light"/>
              <a:cs typeface="Helvetica Light"/>
            </a:endParaRPr>
          </a:p>
        </p:txBody>
      </p:sp>
      <p:sp>
        <p:nvSpPr>
          <p:cNvPr id="31" name="TextBox 30"/>
          <p:cNvSpPr txBox="1"/>
          <p:nvPr/>
        </p:nvSpPr>
        <p:spPr>
          <a:xfrm>
            <a:off x="160531" y="6090242"/>
            <a:ext cx="1256632" cy="523220"/>
          </a:xfrm>
          <a:prstGeom prst="rect">
            <a:avLst/>
          </a:prstGeom>
          <a:noFill/>
        </p:spPr>
        <p:txBody>
          <a:bodyPr wrap="square" rtlCol="0">
            <a:spAutoFit/>
          </a:bodyPr>
          <a:lstStyle/>
          <a:p>
            <a:r>
              <a:rPr lang="en-US" sz="1400" dirty="0" smtClean="0">
                <a:solidFill>
                  <a:schemeClr val="tx1">
                    <a:lumMod val="75000"/>
                    <a:lumOff val="25000"/>
                  </a:schemeClr>
                </a:solidFill>
                <a:latin typeface="Helvetica Light"/>
                <a:cs typeface="Helvetica Light"/>
              </a:rPr>
              <a:t>Target Results:</a:t>
            </a:r>
            <a:endParaRPr lang="en-US" sz="1400" dirty="0">
              <a:solidFill>
                <a:schemeClr val="tx1">
                  <a:lumMod val="75000"/>
                  <a:lumOff val="25000"/>
                </a:schemeClr>
              </a:solidFill>
              <a:latin typeface="Helvetica Light"/>
              <a:cs typeface="Helvetica Light"/>
            </a:endParaRPr>
          </a:p>
        </p:txBody>
      </p:sp>
      <p:grpSp>
        <p:nvGrpSpPr>
          <p:cNvPr id="20" name="Group 19"/>
          <p:cNvGrpSpPr/>
          <p:nvPr/>
        </p:nvGrpSpPr>
        <p:grpSpPr>
          <a:xfrm>
            <a:off x="4439772" y="3079062"/>
            <a:ext cx="708698" cy="3534400"/>
            <a:chOff x="1846300" y="3079062"/>
            <a:chExt cx="708698" cy="3534400"/>
          </a:xfrm>
        </p:grpSpPr>
        <p:sp>
          <p:nvSpPr>
            <p:cNvPr id="18" name="Rectangle 17"/>
            <p:cNvSpPr/>
            <p:nvPr/>
          </p:nvSpPr>
          <p:spPr>
            <a:xfrm>
              <a:off x="1846300" y="3079062"/>
              <a:ext cx="708698" cy="584776"/>
            </a:xfrm>
            <a:prstGeom prst="rect">
              <a:avLst/>
            </a:prstGeom>
          </p:spPr>
          <p:txBody>
            <a:bodyPr wrap="none">
              <a:spAutoFit/>
            </a:bodyPr>
            <a:lstStyle/>
            <a:p>
              <a:r>
                <a:rPr lang="en-US" sz="3200" dirty="0">
                  <a:solidFill>
                    <a:srgbClr val="40A2CB"/>
                  </a:solidFill>
                  <a:latin typeface="Helvetica Light"/>
                  <a:cs typeface="Helvetica Light"/>
                </a:rPr>
                <a:t>[X]</a:t>
              </a:r>
              <a:endParaRPr lang="en-US" sz="3200" dirty="0"/>
            </a:p>
          </p:txBody>
        </p:sp>
        <p:sp>
          <p:nvSpPr>
            <p:cNvPr id="32" name="Rectangle 31"/>
            <p:cNvSpPr/>
            <p:nvPr/>
          </p:nvSpPr>
          <p:spPr>
            <a:xfrm>
              <a:off x="1846300" y="4553874"/>
              <a:ext cx="708698" cy="584776"/>
            </a:xfrm>
            <a:prstGeom prst="rect">
              <a:avLst/>
            </a:prstGeom>
          </p:spPr>
          <p:txBody>
            <a:bodyPr wrap="none">
              <a:spAutoFit/>
            </a:bodyPr>
            <a:lstStyle/>
            <a:p>
              <a:r>
                <a:rPr lang="en-US" sz="3200" dirty="0">
                  <a:solidFill>
                    <a:srgbClr val="40A2CB"/>
                  </a:solidFill>
                  <a:latin typeface="Helvetica Light"/>
                  <a:cs typeface="Helvetica Light"/>
                </a:rPr>
                <a:t>[X]</a:t>
              </a:r>
              <a:endParaRPr lang="en-US" sz="3200" dirty="0"/>
            </a:p>
          </p:txBody>
        </p:sp>
        <p:sp>
          <p:nvSpPr>
            <p:cNvPr id="33" name="Rectangle 32"/>
            <p:cNvSpPr/>
            <p:nvPr/>
          </p:nvSpPr>
          <p:spPr>
            <a:xfrm>
              <a:off x="1846300" y="6028686"/>
              <a:ext cx="708698" cy="584776"/>
            </a:xfrm>
            <a:prstGeom prst="rect">
              <a:avLst/>
            </a:prstGeom>
          </p:spPr>
          <p:txBody>
            <a:bodyPr wrap="none">
              <a:spAutoFit/>
            </a:bodyPr>
            <a:lstStyle/>
            <a:p>
              <a:r>
                <a:rPr lang="en-US" sz="3200" dirty="0">
                  <a:solidFill>
                    <a:srgbClr val="40A2CB"/>
                  </a:solidFill>
                  <a:latin typeface="Helvetica Light"/>
                  <a:cs typeface="Helvetica Light"/>
                </a:rPr>
                <a:t>[X]</a:t>
              </a:r>
              <a:endParaRPr lang="en-US" sz="3200" dirty="0"/>
            </a:p>
          </p:txBody>
        </p:sp>
      </p:grpSp>
      <p:grpSp>
        <p:nvGrpSpPr>
          <p:cNvPr id="34" name="Group 33"/>
          <p:cNvGrpSpPr/>
          <p:nvPr/>
        </p:nvGrpSpPr>
        <p:grpSpPr>
          <a:xfrm>
            <a:off x="7072513" y="3079062"/>
            <a:ext cx="708698" cy="3534400"/>
            <a:chOff x="1846300" y="3079062"/>
            <a:chExt cx="708698" cy="3534400"/>
          </a:xfrm>
        </p:grpSpPr>
        <p:sp>
          <p:nvSpPr>
            <p:cNvPr id="35" name="Rectangle 34"/>
            <p:cNvSpPr/>
            <p:nvPr/>
          </p:nvSpPr>
          <p:spPr>
            <a:xfrm>
              <a:off x="1846300" y="3079062"/>
              <a:ext cx="708698" cy="584776"/>
            </a:xfrm>
            <a:prstGeom prst="rect">
              <a:avLst/>
            </a:prstGeom>
          </p:spPr>
          <p:txBody>
            <a:bodyPr wrap="none">
              <a:spAutoFit/>
            </a:bodyPr>
            <a:lstStyle/>
            <a:p>
              <a:r>
                <a:rPr lang="en-US" sz="3200" dirty="0">
                  <a:solidFill>
                    <a:srgbClr val="40A2CB"/>
                  </a:solidFill>
                  <a:latin typeface="Helvetica Light"/>
                  <a:cs typeface="Helvetica Light"/>
                </a:rPr>
                <a:t>[X]</a:t>
              </a:r>
              <a:endParaRPr lang="en-US" sz="3200" dirty="0"/>
            </a:p>
          </p:txBody>
        </p:sp>
        <p:sp>
          <p:nvSpPr>
            <p:cNvPr id="36" name="Rectangle 35"/>
            <p:cNvSpPr/>
            <p:nvPr/>
          </p:nvSpPr>
          <p:spPr>
            <a:xfrm>
              <a:off x="1846300" y="4553874"/>
              <a:ext cx="708698" cy="584776"/>
            </a:xfrm>
            <a:prstGeom prst="rect">
              <a:avLst/>
            </a:prstGeom>
          </p:spPr>
          <p:txBody>
            <a:bodyPr wrap="none">
              <a:spAutoFit/>
            </a:bodyPr>
            <a:lstStyle/>
            <a:p>
              <a:r>
                <a:rPr lang="en-US" sz="3200" dirty="0">
                  <a:solidFill>
                    <a:srgbClr val="40A2CB"/>
                  </a:solidFill>
                  <a:latin typeface="Helvetica Light"/>
                  <a:cs typeface="Helvetica Light"/>
                </a:rPr>
                <a:t>[X]</a:t>
              </a:r>
              <a:endParaRPr lang="en-US" sz="3200" dirty="0"/>
            </a:p>
          </p:txBody>
        </p:sp>
        <p:sp>
          <p:nvSpPr>
            <p:cNvPr id="37" name="Rectangle 36"/>
            <p:cNvSpPr/>
            <p:nvPr/>
          </p:nvSpPr>
          <p:spPr>
            <a:xfrm>
              <a:off x="1846300" y="6028686"/>
              <a:ext cx="708698" cy="584776"/>
            </a:xfrm>
            <a:prstGeom prst="rect">
              <a:avLst/>
            </a:prstGeom>
          </p:spPr>
          <p:txBody>
            <a:bodyPr wrap="none">
              <a:spAutoFit/>
            </a:bodyPr>
            <a:lstStyle/>
            <a:p>
              <a:r>
                <a:rPr lang="en-US" sz="3200" dirty="0">
                  <a:solidFill>
                    <a:srgbClr val="40A2CB"/>
                  </a:solidFill>
                  <a:latin typeface="Helvetica Light"/>
                  <a:cs typeface="Helvetica Light"/>
                </a:rPr>
                <a:t>[X]</a:t>
              </a:r>
              <a:endParaRPr lang="en-US" sz="3200" dirty="0"/>
            </a:p>
          </p:txBody>
        </p:sp>
      </p:grpSp>
      <p:grpSp>
        <p:nvGrpSpPr>
          <p:cNvPr id="38" name="Group 37"/>
          <p:cNvGrpSpPr/>
          <p:nvPr/>
        </p:nvGrpSpPr>
        <p:grpSpPr>
          <a:xfrm>
            <a:off x="973141" y="3197042"/>
            <a:ext cx="3044423" cy="3501136"/>
            <a:chOff x="1846300" y="3186006"/>
            <a:chExt cx="3044423" cy="3501136"/>
          </a:xfrm>
        </p:grpSpPr>
        <p:sp>
          <p:nvSpPr>
            <p:cNvPr id="39" name="Rectangle 38"/>
            <p:cNvSpPr/>
            <p:nvPr/>
          </p:nvSpPr>
          <p:spPr>
            <a:xfrm>
              <a:off x="1926508" y="3186006"/>
              <a:ext cx="2737421" cy="369332"/>
            </a:xfrm>
            <a:prstGeom prst="rect">
              <a:avLst/>
            </a:prstGeom>
          </p:spPr>
          <p:txBody>
            <a:bodyPr wrap="none">
              <a:spAutoFit/>
            </a:bodyPr>
            <a:lstStyle/>
            <a:p>
              <a:r>
                <a:rPr lang="en-US" dirty="0" smtClean="0">
                  <a:solidFill>
                    <a:srgbClr val="40A2CB"/>
                  </a:solidFill>
                  <a:latin typeface="Helvetica Light"/>
                  <a:cs typeface="Helvetica Light"/>
                </a:rPr>
                <a:t>[Launch web &amp; </a:t>
              </a:r>
              <a:r>
                <a:rPr lang="en-US" dirty="0" err="1" smtClean="0">
                  <a:solidFill>
                    <a:srgbClr val="40A2CB"/>
                  </a:solidFill>
                  <a:latin typeface="Helvetica Light"/>
                  <a:cs typeface="Helvetica Light"/>
                </a:rPr>
                <a:t>iOS</a:t>
              </a:r>
              <a:r>
                <a:rPr lang="en-US" dirty="0" smtClean="0">
                  <a:solidFill>
                    <a:srgbClr val="40A2CB"/>
                  </a:solidFill>
                  <a:latin typeface="Helvetica Light"/>
                  <a:cs typeface="Helvetica Light"/>
                </a:rPr>
                <a:t> app]</a:t>
              </a:r>
              <a:endParaRPr lang="en-US" dirty="0"/>
            </a:p>
          </p:txBody>
        </p:sp>
        <p:sp>
          <p:nvSpPr>
            <p:cNvPr id="40" name="Rectangle 39"/>
            <p:cNvSpPr/>
            <p:nvPr/>
          </p:nvSpPr>
          <p:spPr>
            <a:xfrm>
              <a:off x="1846300" y="4286514"/>
              <a:ext cx="2800767" cy="1169551"/>
            </a:xfrm>
            <a:prstGeom prst="rect">
              <a:avLst/>
            </a:prstGeom>
          </p:spPr>
          <p:txBody>
            <a:bodyPr wrap="none">
              <a:spAutoFit/>
            </a:bodyPr>
            <a:lstStyle/>
            <a:p>
              <a:pPr marL="285750" indent="-285750">
                <a:buClr>
                  <a:schemeClr val="tx1"/>
                </a:buClr>
                <a:buFont typeface="Arial"/>
                <a:buChar char="•"/>
              </a:pPr>
              <a:r>
                <a:rPr lang="en-US" sz="1400" dirty="0" smtClean="0">
                  <a:solidFill>
                    <a:srgbClr val="40A2CB"/>
                  </a:solidFill>
                  <a:latin typeface="Helvetica Light"/>
                  <a:cs typeface="Helvetica Light"/>
                </a:rPr>
                <a:t>[Improve signup flow</a:t>
              </a:r>
            </a:p>
            <a:p>
              <a:pPr marL="285750" indent="-285750">
                <a:buClr>
                  <a:schemeClr val="tx1"/>
                </a:buClr>
                <a:buFont typeface="Arial"/>
                <a:buChar char="•"/>
              </a:pPr>
              <a:r>
                <a:rPr lang="en-US" sz="1400" dirty="0" smtClean="0">
                  <a:solidFill>
                    <a:srgbClr val="40A2CB"/>
                  </a:solidFill>
                  <a:latin typeface="Helvetica Light"/>
                  <a:cs typeface="Helvetica Light"/>
                </a:rPr>
                <a:t>Finalize user referral process</a:t>
              </a:r>
            </a:p>
            <a:p>
              <a:pPr marL="285750" indent="-285750">
                <a:buClr>
                  <a:schemeClr val="tx1"/>
                </a:buClr>
                <a:buFont typeface="Arial"/>
                <a:buChar char="•"/>
              </a:pPr>
              <a:r>
                <a:rPr lang="en-US" sz="1400" dirty="0" smtClean="0">
                  <a:solidFill>
                    <a:srgbClr val="40A2CB"/>
                  </a:solidFill>
                  <a:latin typeface="Helvetica Light"/>
                  <a:cs typeface="Helvetica Light"/>
                </a:rPr>
                <a:t>Accepted to App Store</a:t>
              </a:r>
            </a:p>
            <a:p>
              <a:pPr marL="285750" indent="-285750">
                <a:buClr>
                  <a:schemeClr val="tx1"/>
                </a:buClr>
                <a:buFont typeface="Arial"/>
                <a:buChar char="•"/>
              </a:pPr>
              <a:r>
                <a:rPr lang="en-US" sz="1400" dirty="0">
                  <a:solidFill>
                    <a:srgbClr val="40A2CB"/>
                  </a:solidFill>
                  <a:latin typeface="Helvetica Light"/>
                  <a:cs typeface="Helvetica Light"/>
                </a:rPr>
                <a:t>Drive initial signups</a:t>
              </a:r>
              <a:endParaRPr lang="en-US" sz="1400" dirty="0" smtClean="0">
                <a:solidFill>
                  <a:srgbClr val="40A2CB"/>
                </a:solidFill>
                <a:latin typeface="Helvetica Light"/>
                <a:cs typeface="Helvetica Light"/>
              </a:endParaRPr>
            </a:p>
            <a:p>
              <a:pPr marL="285750" indent="-285750">
                <a:buClr>
                  <a:schemeClr val="tx1"/>
                </a:buClr>
                <a:buFont typeface="Arial"/>
                <a:buChar char="•"/>
              </a:pPr>
              <a:r>
                <a:rPr lang="en-US" sz="1400" dirty="0" smtClean="0">
                  <a:solidFill>
                    <a:srgbClr val="40A2CB"/>
                  </a:solidFill>
                  <a:latin typeface="Helvetica Light"/>
                  <a:cs typeface="Helvetica Light"/>
                </a:rPr>
                <a:t>Measure DAU totals]</a:t>
              </a:r>
            </a:p>
          </p:txBody>
        </p:sp>
        <p:sp>
          <p:nvSpPr>
            <p:cNvPr id="41" name="Rectangle 40"/>
            <p:cNvSpPr/>
            <p:nvPr/>
          </p:nvSpPr>
          <p:spPr>
            <a:xfrm>
              <a:off x="1846300" y="5948478"/>
              <a:ext cx="3044423" cy="738664"/>
            </a:xfrm>
            <a:prstGeom prst="rect">
              <a:avLst/>
            </a:prstGeom>
          </p:spPr>
          <p:txBody>
            <a:bodyPr wrap="none">
              <a:spAutoFit/>
            </a:bodyPr>
            <a:lstStyle/>
            <a:p>
              <a:pPr marL="285750" indent="-285750">
                <a:buClr>
                  <a:schemeClr val="tx1"/>
                </a:buClr>
                <a:buFont typeface="Arial"/>
                <a:buChar char="•"/>
              </a:pPr>
              <a:r>
                <a:rPr lang="en-US" sz="1400" dirty="0">
                  <a:solidFill>
                    <a:srgbClr val="40A2CB"/>
                  </a:solidFill>
                  <a:latin typeface="Helvetica Light"/>
                  <a:cs typeface="Helvetica Light"/>
                </a:rPr>
                <a:t>[</a:t>
              </a:r>
              <a:r>
                <a:rPr lang="en-US" sz="1400" dirty="0" smtClean="0">
                  <a:solidFill>
                    <a:srgbClr val="40A2CB"/>
                  </a:solidFill>
                  <a:latin typeface="Helvetica Light"/>
                  <a:cs typeface="Helvetica Light"/>
                </a:rPr>
                <a:t>X initial users</a:t>
              </a:r>
            </a:p>
            <a:p>
              <a:pPr marL="285750" indent="-285750">
                <a:buClr>
                  <a:schemeClr val="tx1"/>
                </a:buClr>
                <a:buFont typeface="Arial"/>
                <a:buChar char="•"/>
              </a:pPr>
              <a:r>
                <a:rPr lang="en-US" sz="1400" dirty="0" smtClean="0">
                  <a:solidFill>
                    <a:srgbClr val="40A2CB"/>
                  </a:solidFill>
                  <a:latin typeface="Helvetica Light"/>
                  <a:cs typeface="Helvetica Light"/>
                </a:rPr>
                <a:t>Convert X% of existing email list</a:t>
              </a:r>
            </a:p>
            <a:p>
              <a:pPr marL="285750" indent="-285750">
                <a:buClr>
                  <a:schemeClr val="tx1"/>
                </a:buClr>
                <a:buFont typeface="Arial"/>
                <a:buChar char="•"/>
              </a:pPr>
              <a:r>
                <a:rPr lang="en-US" sz="1400" dirty="0" smtClean="0">
                  <a:solidFill>
                    <a:srgbClr val="40A2CB"/>
                  </a:solidFill>
                  <a:latin typeface="Helvetica Light"/>
                  <a:cs typeface="Helvetica Light"/>
                </a:rPr>
                <a:t>Understand DAU &amp; optimize]</a:t>
              </a:r>
              <a:endParaRPr lang="en-US" sz="1400" dirty="0"/>
            </a:p>
          </p:txBody>
        </p:sp>
      </p:grpSp>
      <p:sp>
        <p:nvSpPr>
          <p:cNvPr id="23" name="TextBox 22"/>
          <p:cNvSpPr txBox="1"/>
          <p:nvPr/>
        </p:nvSpPr>
        <p:spPr>
          <a:xfrm>
            <a:off x="8821093" y="6483684"/>
            <a:ext cx="313009" cy="369332"/>
          </a:xfrm>
          <a:prstGeom prst="rect">
            <a:avLst/>
          </a:prstGeom>
          <a:noFill/>
        </p:spPr>
        <p:txBody>
          <a:bodyPr wrap="none" rtlCol="0">
            <a:spAutoFit/>
          </a:bodyPr>
          <a:lstStyle/>
          <a:p>
            <a:r>
              <a:rPr lang="en-US" dirty="0" smtClean="0">
                <a:solidFill>
                  <a:schemeClr val="tx1">
                    <a:lumMod val="75000"/>
                    <a:lumOff val="25000"/>
                  </a:schemeClr>
                </a:solidFill>
                <a:latin typeface="Helvetica Light"/>
                <a:cs typeface="Helvetica Light"/>
              </a:rPr>
              <a:t>5</a:t>
            </a:r>
            <a:endParaRPr lang="en-US" dirty="0">
              <a:solidFill>
                <a:schemeClr val="tx1">
                  <a:lumMod val="75000"/>
                  <a:lumOff val="25000"/>
                </a:schemeClr>
              </a:solidFill>
              <a:latin typeface="Helvetica Light"/>
              <a:cs typeface="Helvetica Light"/>
            </a:endParaRPr>
          </a:p>
        </p:txBody>
      </p:sp>
    </p:spTree>
    <p:extLst>
      <p:ext uri="{BB962C8B-B14F-4D97-AF65-F5344CB8AC3E}">
        <p14:creationId xmlns:p14="http://schemas.microsoft.com/office/powerpoint/2010/main" val="1390451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30242</TotalTime>
  <Words>4418</Words>
  <Application>Microsoft Office PowerPoint</Application>
  <PresentationFormat>On-screen Show (4:3)</PresentationFormat>
  <Paragraphs>692</Paragraphs>
  <Slides>88</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Airstrike Regular</vt:lpstr>
      <vt:lpstr>Arial</vt:lpstr>
      <vt:lpstr>Calibri</vt:lpstr>
      <vt:lpstr>Helvetica</vt:lpstr>
      <vt:lpstr>Helvetica Light</vt:lpstr>
      <vt:lpstr>Microsoft Sans Serif</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NextView Ventures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Acunzo</dc:creator>
  <cp:lastModifiedBy>Anita Kibunguchy</cp:lastModifiedBy>
  <cp:revision>1214</cp:revision>
  <dcterms:created xsi:type="dcterms:W3CDTF">2014-11-21T16:27:45Z</dcterms:created>
  <dcterms:modified xsi:type="dcterms:W3CDTF">2015-07-04T18:59:09Z</dcterms:modified>
</cp:coreProperties>
</file>